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3" r:id="rId3"/>
    <p:sldId id="257" r:id="rId4"/>
    <p:sldId id="298" r:id="rId5"/>
    <p:sldId id="302" r:id="rId6"/>
    <p:sldId id="304" r:id="rId7"/>
    <p:sldId id="305" r:id="rId8"/>
    <p:sldId id="29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2693-3B7E-DBF4-8474-E2A0D64613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C349ED9-23FA-67AB-7985-935C112A4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0A49C24-C76C-17B1-2C01-43FD06F3A268}"/>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63D8B4D5-A35E-83B2-3D5F-1314237C7B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D77D3B-7348-B323-C721-DFE37EE2124E}"/>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171179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5EDD-331B-B97E-86D5-352DE39FD2E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DB2AB63-574F-A7FB-8042-714C34D773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4C29FE1-29ED-4C7D-6B29-F13041A3A61E}"/>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7F48AB16-F61B-C446-9F3D-63E961FD9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012924-1F7E-4058-F568-873365C20203}"/>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3299324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0C1AB-A0FF-C643-6D02-EE69CC4E2BD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C8B1891-3A57-5A2A-1A5D-9BDAFC4980C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76D364-4B02-99A7-4A6D-36280E4D46C1}"/>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EDBEB03A-EEE5-2398-C97E-FED6DEA49C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85637C-7422-69D2-9167-F5D98CA3FB91}"/>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165036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44D3-CF4C-B805-806B-D9CFD8EA2B2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57AB8D-77AF-1690-522C-AB7191AE20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791300-F172-1431-FB39-F4DDD4DED935}"/>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0E54210C-734D-031C-F235-E8330FDCE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79EC1C-B38D-8F21-E378-C39A66B50349}"/>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22526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9FA3-52ED-A2E1-B3A9-E5427C1E3CB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057565B-BC38-0609-6A25-75F55B1003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B0127D-BAA2-D0AF-F66D-B1D977EDFBED}"/>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231E933A-7B02-6FDF-EEA5-DF6B27AE72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389D42-3CC0-2B9C-F4A1-8DF1B5B8D247}"/>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108456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1678-9407-E253-F034-CFA9308DC0E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3F45A5-A3EF-E919-D1F6-CC466051396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1A68A68-9889-97AD-7686-D35FB33D6D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62B199C-5C75-0831-C709-160BF81D4E3B}"/>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6" name="Footer Placeholder 5">
            <a:extLst>
              <a:ext uri="{FF2B5EF4-FFF2-40B4-BE49-F238E27FC236}">
                <a16:creationId xmlns:a16="http://schemas.microsoft.com/office/drawing/2014/main" id="{931D7E85-0806-13C8-C478-F755B7A91A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CECB4F-DF23-4BA1-0565-B00ACCDA4BAA}"/>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48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7D29-82B6-1404-093A-DF42FD9C4F7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0B0E056-459C-B04B-FC0C-8C7EE24E4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3E6E46-69E9-B60C-669B-D72CCFC40F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7404D2E-4118-B45A-2C36-506F813D4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D265AB-4C32-AE2B-E717-5C7E1F42DE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3A8F507-F471-5684-F739-C1F2C933DF04}"/>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8" name="Footer Placeholder 7">
            <a:extLst>
              <a:ext uri="{FF2B5EF4-FFF2-40B4-BE49-F238E27FC236}">
                <a16:creationId xmlns:a16="http://schemas.microsoft.com/office/drawing/2014/main" id="{4A5C5992-4AAE-C871-B960-8426D89A2F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D154676-05D2-A3E5-72C8-42DF6133CA44}"/>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320532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5A4A-DB2D-2892-24B9-D529DC82AFB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AF3BA0A-9A2B-DFC5-E681-CF0D6E206A8C}"/>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4" name="Footer Placeholder 3">
            <a:extLst>
              <a:ext uri="{FF2B5EF4-FFF2-40B4-BE49-F238E27FC236}">
                <a16:creationId xmlns:a16="http://schemas.microsoft.com/office/drawing/2014/main" id="{C0B0A9C7-5639-8747-1B6A-30D252DD63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83FCAE-5EEC-B499-B110-74043C9038B1}"/>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78743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E23FF-21CC-259D-4535-B2F7C032611E}"/>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3" name="Footer Placeholder 2">
            <a:extLst>
              <a:ext uri="{FF2B5EF4-FFF2-40B4-BE49-F238E27FC236}">
                <a16:creationId xmlns:a16="http://schemas.microsoft.com/office/drawing/2014/main" id="{D265EAF7-5233-9AFE-373F-A3F82BE2C4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14BF3F-1C3A-382A-5DED-087442BD3C59}"/>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9034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1F2C-5946-40AD-2621-B94DD045FA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769F003-625C-BCBE-CC75-E90669A64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88C0069-3856-2167-75A5-DAEC8D5CF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F6875B-DBB0-FD20-9515-1F90AD59ADE5}"/>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6" name="Footer Placeholder 5">
            <a:extLst>
              <a:ext uri="{FF2B5EF4-FFF2-40B4-BE49-F238E27FC236}">
                <a16:creationId xmlns:a16="http://schemas.microsoft.com/office/drawing/2014/main" id="{921A4CF8-D785-DA76-BE5E-68BA99AA4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487423-0202-49A2-2968-8A5B80C23C67}"/>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56525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2C8-1D79-DAE6-BD7D-37029EBB52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084184E-D34A-CE39-9590-8921F093D7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F51F48-0CE4-9B44-7376-7C4AF7D10A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473CD9-ED57-E3C6-3539-B8BAD39EA1C6}"/>
              </a:ext>
            </a:extLst>
          </p:cNvPr>
          <p:cNvSpPr>
            <a:spLocks noGrp="1"/>
          </p:cNvSpPr>
          <p:nvPr>
            <p:ph type="dt" sz="half" idx="10"/>
          </p:nvPr>
        </p:nvSpPr>
        <p:spPr/>
        <p:txBody>
          <a:bodyPr/>
          <a:lstStyle/>
          <a:p>
            <a:fld id="{773FC9ED-70D0-46D5-8529-CF154978473E}" type="datetimeFigureOut">
              <a:rPr lang="en-GB" smtClean="0"/>
              <a:t>28/12/2025</a:t>
            </a:fld>
            <a:endParaRPr lang="en-GB"/>
          </a:p>
        </p:txBody>
      </p:sp>
      <p:sp>
        <p:nvSpPr>
          <p:cNvPr id="6" name="Footer Placeholder 5">
            <a:extLst>
              <a:ext uri="{FF2B5EF4-FFF2-40B4-BE49-F238E27FC236}">
                <a16:creationId xmlns:a16="http://schemas.microsoft.com/office/drawing/2014/main" id="{E2977DDB-16F6-508E-D005-3A91978B3D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9174C6-A33A-8BCC-B913-675F783041EA}"/>
              </a:ext>
            </a:extLst>
          </p:cNvPr>
          <p:cNvSpPr>
            <a:spLocks noGrp="1"/>
          </p:cNvSpPr>
          <p:nvPr>
            <p:ph type="sldNum" sz="quarter" idx="12"/>
          </p:nvPr>
        </p:nvSpPr>
        <p:spPr/>
        <p:txBody>
          <a:bodyPr/>
          <a:lstStyle/>
          <a:p>
            <a:fld id="{FA126DB9-9DF0-4093-8355-C050DFC1ED84}" type="slidenum">
              <a:rPr lang="en-GB" smtClean="0"/>
              <a:t>‹#›</a:t>
            </a:fld>
            <a:endParaRPr lang="en-GB"/>
          </a:p>
        </p:txBody>
      </p:sp>
    </p:spTree>
    <p:extLst>
      <p:ext uri="{BB962C8B-B14F-4D97-AF65-F5344CB8AC3E}">
        <p14:creationId xmlns:p14="http://schemas.microsoft.com/office/powerpoint/2010/main" val="268512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A7D71-94C9-C717-B8BE-71B67CBDC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B990ABE-2763-69D9-68A0-A5B0445F7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EB9BAF-6C84-CC2F-C93F-2DF04CDB0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3FC9ED-70D0-46D5-8529-CF154978473E}" type="datetimeFigureOut">
              <a:rPr lang="en-GB" smtClean="0"/>
              <a:t>28/12/2025</a:t>
            </a:fld>
            <a:endParaRPr lang="en-GB"/>
          </a:p>
        </p:txBody>
      </p:sp>
      <p:sp>
        <p:nvSpPr>
          <p:cNvPr id="5" name="Footer Placeholder 4">
            <a:extLst>
              <a:ext uri="{FF2B5EF4-FFF2-40B4-BE49-F238E27FC236}">
                <a16:creationId xmlns:a16="http://schemas.microsoft.com/office/drawing/2014/main" id="{00287C65-8220-E08C-227B-84310D699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8CA212B-05F2-6560-32C4-4B6966D7E3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126DB9-9DF0-4093-8355-C050DFC1ED84}" type="slidenum">
              <a:rPr lang="en-GB" smtClean="0"/>
              <a:t>‹#›</a:t>
            </a:fld>
            <a:endParaRPr lang="en-GB"/>
          </a:p>
        </p:txBody>
      </p:sp>
    </p:spTree>
    <p:extLst>
      <p:ext uri="{BB962C8B-B14F-4D97-AF65-F5344CB8AC3E}">
        <p14:creationId xmlns:p14="http://schemas.microsoft.com/office/powerpoint/2010/main" val="334984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hyperlink" Target="https://www.amazon.co.uk/Millennial-Gripping-Exploring-Struggles-Education/dp/B0FXBNJVYP/ref=sr_1_1?crid=WMX5UBWKLYJ2&amp;dib=eyJ2IjoiMSJ9._UGkfMUkFnVjbZ7GqBqolKiCvBWmPuXQsncypnggvYcEdackebLakyMfDDzW2Y8r7ZJRsdqvTGScRNVyuOgvnA0iTbKV08ga__tgDJ_xi5jGSMSfKoRZkjpo0lZh4h-nVrwTnMpb0CemFpd2YdC3YHUYenuZViUYxBERsAFd0hBKPFHh6p2VSq-g6AKYiXFO1q0mpGMSxDAkEG5mpVOXmrGE5wn2lKiqNv8b82I4i6Q.ImdmvXTtjVFUeJ08tGLVnMp_a9shYbwR1HMWu_YO9kk&amp;dib_tag=se&amp;keywords=millennial&amp;qid=1765653566&amp;sprefix=%2Caps%2C138&amp;sr=8-1#detailBullets_feature_div" TargetMode="Externa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jp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mailto:Millennialenquiriesuk@gmail.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jpg"/><Relationship Id="rId16"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19" Type="http://schemas.openxmlformats.org/officeDocument/2006/relationships/image" Target="../media/image26.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2BA6FAD-E267-0D87-E2E7-366F62BE28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6626" y="249368"/>
            <a:ext cx="3488957" cy="3605558"/>
          </a:xfrm>
          <a:prstGeom prst="rect">
            <a:avLst/>
          </a:prstGeom>
        </p:spPr>
      </p:pic>
      <p:pic>
        <p:nvPicPr>
          <p:cNvPr id="4" name="Picture 3" descr="A person in a suit and tie with handcuffs&#10;&#10;AI-generated content may be incorrect.">
            <a:extLst>
              <a:ext uri="{FF2B5EF4-FFF2-40B4-BE49-F238E27FC236}">
                <a16:creationId xmlns:a16="http://schemas.microsoft.com/office/drawing/2014/main" id="{E6BA75B1-43F0-273C-30C4-9C395DF8A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086225" cy="6858000"/>
          </a:xfrm>
          <a:prstGeom prst="rect">
            <a:avLst/>
          </a:prstGeom>
        </p:spPr>
      </p:pic>
      <p:pic>
        <p:nvPicPr>
          <p:cNvPr id="10" name="Picture 9" descr="A cartoon of a human ear&#10;&#10;AI-generated content may be incorrect.">
            <a:extLst>
              <a:ext uri="{FF2B5EF4-FFF2-40B4-BE49-F238E27FC236}">
                <a16:creationId xmlns:a16="http://schemas.microsoft.com/office/drawing/2014/main" id="{4861B67E-5C93-EE5D-F878-EE51FD3ADF22}"/>
              </a:ext>
            </a:extLst>
          </p:cNvPr>
          <p:cNvPicPr>
            <a:picLocks noChangeAspect="1"/>
          </p:cNvPicPr>
          <p:nvPr/>
        </p:nvPicPr>
        <p:blipFill>
          <a:blip r:embed="rId6">
            <a:extLst>
              <a:ext uri="{28A0092B-C50C-407E-A947-70E740481C1C}">
                <a14:useLocalDpi xmlns:a14="http://schemas.microsoft.com/office/drawing/2010/main" val="0"/>
              </a:ext>
            </a:extLst>
          </a:blip>
          <a:srcRect l="18544" t="16547" r="11279" b="17960"/>
          <a:stretch>
            <a:fillRect/>
          </a:stretch>
        </p:blipFill>
        <p:spPr>
          <a:xfrm>
            <a:off x="5045709" y="3854926"/>
            <a:ext cx="2062724" cy="1925031"/>
          </a:xfrm>
          <a:prstGeom prst="rect">
            <a:avLst/>
          </a:prstGeom>
        </p:spPr>
      </p:pic>
      <p:sp>
        <p:nvSpPr>
          <p:cNvPr id="2" name="TextBox 1">
            <a:extLst>
              <a:ext uri="{FF2B5EF4-FFF2-40B4-BE49-F238E27FC236}">
                <a16:creationId xmlns:a16="http://schemas.microsoft.com/office/drawing/2014/main" id="{3879403B-E5AC-D214-AE1E-BFACDA230CFC}"/>
              </a:ext>
            </a:extLst>
          </p:cNvPr>
          <p:cNvSpPr txBox="1"/>
          <p:nvPr/>
        </p:nvSpPr>
        <p:spPr>
          <a:xfrm>
            <a:off x="7372351" y="66675"/>
            <a:ext cx="4819650" cy="6786473"/>
          </a:xfrm>
          <a:prstGeom prst="rect">
            <a:avLst/>
          </a:prstGeom>
          <a:noFill/>
        </p:spPr>
        <p:txBody>
          <a:bodyPr wrap="square" rtlCol="0">
            <a:spAutoFit/>
          </a:bodyPr>
          <a:lstStyle/>
          <a:p>
            <a:pPr algn="ctr"/>
            <a:r>
              <a:rPr lang="en-GB" dirty="0"/>
              <a:t>What is </a:t>
            </a:r>
            <a:r>
              <a:rPr lang="en-GB" i="1" dirty="0"/>
              <a:t>Millennial</a:t>
            </a:r>
            <a:r>
              <a:rPr lang="en-GB" dirty="0"/>
              <a:t>???</a:t>
            </a:r>
          </a:p>
          <a:p>
            <a:pPr algn="ctr"/>
            <a:endParaRPr lang="en-GB" dirty="0"/>
          </a:p>
          <a:p>
            <a:pPr algn="ctr"/>
            <a:r>
              <a:rPr lang="en-GB" dirty="0"/>
              <a:t>Why did R.J. Mullings write it???</a:t>
            </a:r>
          </a:p>
          <a:p>
            <a:pPr algn="ctr"/>
            <a:endParaRPr lang="en-GB" dirty="0"/>
          </a:p>
          <a:p>
            <a:pPr algn="ctr"/>
            <a:r>
              <a:rPr lang="en-GB" dirty="0"/>
              <a:t>Who is R.J. Mullings???</a:t>
            </a:r>
          </a:p>
          <a:p>
            <a:pPr algn="ctr"/>
            <a:endParaRPr lang="en-GB" dirty="0"/>
          </a:p>
          <a:p>
            <a:pPr marL="285750" indent="-285750">
              <a:buFont typeface="Arial" panose="020B0604020202020204" pitchFamily="34" charset="0"/>
              <a:buChar char="•"/>
            </a:pPr>
            <a:r>
              <a:rPr lang="en-GB" dirty="0"/>
              <a:t>Press play on the BBC WM Radio interview to find out more.</a:t>
            </a:r>
          </a:p>
          <a:p>
            <a:endParaRPr lang="en-GB" dirty="0"/>
          </a:p>
          <a:p>
            <a:pPr marL="285750" indent="-285750">
              <a:buFont typeface="Arial" panose="020B0604020202020204" pitchFamily="34" charset="0"/>
              <a:buChar char="•"/>
            </a:pPr>
            <a:r>
              <a:rPr lang="en-GB" dirty="0"/>
              <a:t>Read the </a:t>
            </a:r>
            <a:r>
              <a:rPr lang="en-GB" i="1" dirty="0"/>
              <a:t>preface</a:t>
            </a:r>
            <a:r>
              <a:rPr lang="en-GB" dirty="0"/>
              <a:t> in the book the Amazon link is here: </a:t>
            </a:r>
            <a:r>
              <a:rPr lang="en-GB" sz="1050" dirty="0">
                <a:solidFill>
                  <a:srgbClr val="0070C0"/>
                </a:solidFill>
                <a:hlinkClick r:id="rId7">
                  <a:extLst>
                    <a:ext uri="{A12FA001-AC4F-418D-AE19-62706E023703}">
                      <ahyp:hlinkClr xmlns:ahyp="http://schemas.microsoft.com/office/drawing/2018/hyperlinkcolor" val="tx"/>
                    </a:ext>
                  </a:extLst>
                </a:hlinkClick>
              </a:rPr>
              <a:t>Millennial: A Gripping Crime Drama Exploring the Modern Day Struggles of Education, Society and Justice : Mullings, R.J.: Amazon.co.uk: Books</a:t>
            </a:r>
            <a:endParaRPr lang="en-GB" sz="1050" dirty="0">
              <a:solidFill>
                <a:srgbClr val="0070C0"/>
              </a:solidFill>
            </a:endParaRPr>
          </a:p>
          <a:p>
            <a:endParaRPr lang="en-GB" dirty="0"/>
          </a:p>
          <a:p>
            <a:pPr marL="285750" indent="-285750">
              <a:buFont typeface="Arial" panose="020B0604020202020204" pitchFamily="34" charset="0"/>
              <a:buChar char="•"/>
            </a:pPr>
            <a:r>
              <a:rPr lang="en-GB" dirty="0"/>
              <a:t>R.J. Mullings is a man from the West Midlands, a Vice Principal and has a passion for helping young people realise their potential and achieve success. He began his career in education as an English Teacher so has always enjoyed reading and writing. He used a gift he was blessed with to write </a:t>
            </a:r>
            <a:r>
              <a:rPr lang="en-GB" i="1" dirty="0"/>
              <a:t>Millennial</a:t>
            </a:r>
            <a:r>
              <a:rPr lang="en-GB" dirty="0"/>
              <a:t> and he hopes it inspires young people to unlock their gifts, maybe discover new talents, strive for more in life and most importantly stay safe.</a:t>
            </a:r>
          </a:p>
        </p:txBody>
      </p:sp>
      <p:pic>
        <p:nvPicPr>
          <p:cNvPr id="11" name="Picture 10" descr="A pair of white eyes with brown eyes&#10;&#10;AI-generated content may be incorrect.">
            <a:extLst>
              <a:ext uri="{FF2B5EF4-FFF2-40B4-BE49-F238E27FC236}">
                <a16:creationId xmlns:a16="http://schemas.microsoft.com/office/drawing/2014/main" id="{F7215B05-B616-236E-CFA9-552C4D97E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9187" y="2047223"/>
            <a:ext cx="494914" cy="383558"/>
          </a:xfrm>
          <a:prstGeom prst="rect">
            <a:avLst/>
          </a:prstGeom>
        </p:spPr>
      </p:pic>
      <p:sp>
        <p:nvSpPr>
          <p:cNvPr id="12" name="TextBox 11">
            <a:extLst>
              <a:ext uri="{FF2B5EF4-FFF2-40B4-BE49-F238E27FC236}">
                <a16:creationId xmlns:a16="http://schemas.microsoft.com/office/drawing/2014/main" id="{55FE0C25-4020-447D-0885-95A12563EC0D}"/>
              </a:ext>
            </a:extLst>
          </p:cNvPr>
          <p:cNvSpPr txBox="1"/>
          <p:nvPr/>
        </p:nvSpPr>
        <p:spPr>
          <a:xfrm>
            <a:off x="4166626" y="6415597"/>
            <a:ext cx="3488957" cy="338554"/>
          </a:xfrm>
          <a:prstGeom prst="rect">
            <a:avLst/>
          </a:prstGeom>
          <a:noFill/>
          <a:ln>
            <a:solidFill>
              <a:schemeClr val="tx1"/>
            </a:solidFill>
          </a:ln>
        </p:spPr>
        <p:txBody>
          <a:bodyPr wrap="square" rtlCol="0">
            <a:spAutoFit/>
          </a:bodyPr>
          <a:lstStyle/>
          <a:p>
            <a:pPr algn="ctr"/>
            <a:r>
              <a:rPr lang="en-GB" sz="1600" b="1" dirty="0">
                <a:solidFill>
                  <a:srgbClr val="0070C0"/>
                </a:solidFill>
                <a:hlinkClick r:id="rId9">
                  <a:extLst>
                    <a:ext uri="{A12FA001-AC4F-418D-AE19-62706E023703}">
                      <ahyp:hlinkClr xmlns:ahyp="http://schemas.microsoft.com/office/drawing/2018/hyperlinkcolor" val="tx"/>
                    </a:ext>
                  </a:extLst>
                </a:hlinkClick>
              </a:rPr>
              <a:t>Millennialenquiriesuk@gmail.com</a:t>
            </a:r>
            <a:r>
              <a:rPr lang="en-GB" sz="1600" b="1" dirty="0">
                <a:solidFill>
                  <a:srgbClr val="0070C0"/>
                </a:solidFill>
              </a:rPr>
              <a:t> </a:t>
            </a:r>
          </a:p>
        </p:txBody>
      </p:sp>
      <p:pic>
        <p:nvPicPr>
          <p:cNvPr id="14" name="Graphic 13" descr="Email with solid fill">
            <a:extLst>
              <a:ext uri="{FF2B5EF4-FFF2-40B4-BE49-F238E27FC236}">
                <a16:creationId xmlns:a16="http://schemas.microsoft.com/office/drawing/2014/main" id="{CD9B56A2-E64A-3BEF-B63B-86D0382ADC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5507" y="5402200"/>
            <a:ext cx="914400" cy="914400"/>
          </a:xfrm>
          <a:prstGeom prst="rect">
            <a:avLst/>
          </a:prstGeom>
        </p:spPr>
      </p:pic>
      <p:pic>
        <p:nvPicPr>
          <p:cNvPr id="18" name="Graphic 17" descr="Storytelling with solid fill">
            <a:extLst>
              <a:ext uri="{FF2B5EF4-FFF2-40B4-BE49-F238E27FC236}">
                <a16:creationId xmlns:a16="http://schemas.microsoft.com/office/drawing/2014/main" id="{E85FA3D5-63EC-CA62-822F-E03DB471AD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5869" y="5402200"/>
            <a:ext cx="914400" cy="914400"/>
          </a:xfrm>
          <a:prstGeom prst="rect">
            <a:avLst/>
          </a:prstGeom>
        </p:spPr>
      </p:pic>
    </p:spTree>
    <p:extLst>
      <p:ext uri="{BB962C8B-B14F-4D97-AF65-F5344CB8AC3E}">
        <p14:creationId xmlns:p14="http://schemas.microsoft.com/office/powerpoint/2010/main" val="37001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8537">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3D74B233-873C-09A6-135D-5EA6905BC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016" y="-1"/>
            <a:ext cx="4309419" cy="6858000"/>
          </a:xfrm>
          <a:prstGeom prst="rect">
            <a:avLst/>
          </a:prstGeom>
        </p:spPr>
      </p:pic>
      <p:sp>
        <p:nvSpPr>
          <p:cNvPr id="5" name="TextBox 4">
            <a:extLst>
              <a:ext uri="{FF2B5EF4-FFF2-40B4-BE49-F238E27FC236}">
                <a16:creationId xmlns:a16="http://schemas.microsoft.com/office/drawing/2014/main" id="{4BA90A91-C1A9-D659-A530-57FDE4472080}"/>
              </a:ext>
            </a:extLst>
          </p:cNvPr>
          <p:cNvSpPr txBox="1"/>
          <p:nvPr/>
        </p:nvSpPr>
        <p:spPr>
          <a:xfrm>
            <a:off x="8746435" y="0"/>
            <a:ext cx="3445564" cy="7017306"/>
          </a:xfrm>
          <a:prstGeom prst="rect">
            <a:avLst/>
          </a:prstGeom>
          <a:noFill/>
        </p:spPr>
        <p:txBody>
          <a:bodyPr wrap="square" rtlCol="0">
            <a:spAutoFit/>
          </a:bodyPr>
          <a:lstStyle/>
          <a:p>
            <a:pPr algn="ctr"/>
            <a:r>
              <a:rPr lang="en-GB" b="1" u="sng" dirty="0"/>
              <a:t>Character List</a:t>
            </a:r>
          </a:p>
          <a:p>
            <a:r>
              <a:rPr lang="en-GB" sz="1200" b="1" dirty="0"/>
              <a:t> </a:t>
            </a:r>
            <a:endParaRPr lang="en-GB" sz="1200" dirty="0"/>
          </a:p>
          <a:p>
            <a:pPr marL="285750" indent="-285750">
              <a:lnSpc>
                <a:spcPct val="150000"/>
              </a:lnSpc>
              <a:buFont typeface="Arial" panose="020B0604020202020204" pitchFamily="34" charset="0"/>
              <a:buChar char="•"/>
            </a:pPr>
            <a:r>
              <a:rPr lang="en-GB" sz="1050" dirty="0"/>
              <a:t>Michael Downing (M) – Year 10 student.</a:t>
            </a:r>
          </a:p>
          <a:p>
            <a:pPr marL="285750" indent="-285750">
              <a:lnSpc>
                <a:spcPct val="150000"/>
              </a:lnSpc>
              <a:buFont typeface="Arial" panose="020B0604020202020204" pitchFamily="34" charset="0"/>
              <a:buChar char="•"/>
            </a:pPr>
            <a:r>
              <a:rPr lang="en-GB" sz="1050" dirty="0"/>
              <a:t>Jane Downing (F) – Mother of Michael &amp; Amy.</a:t>
            </a:r>
          </a:p>
          <a:p>
            <a:pPr marL="285750" indent="-285750">
              <a:lnSpc>
                <a:spcPct val="150000"/>
              </a:lnSpc>
              <a:buFont typeface="Arial" panose="020B0604020202020204" pitchFamily="34" charset="0"/>
              <a:buChar char="•"/>
            </a:pPr>
            <a:r>
              <a:rPr lang="en-GB" sz="1050" dirty="0"/>
              <a:t>Frank Downing (F) – Father of Michael &amp; Amy.</a:t>
            </a:r>
          </a:p>
          <a:p>
            <a:pPr marL="285750" indent="-285750">
              <a:lnSpc>
                <a:spcPct val="150000"/>
              </a:lnSpc>
              <a:buFont typeface="Arial" panose="020B0604020202020204" pitchFamily="34" charset="0"/>
              <a:buChar char="•"/>
            </a:pPr>
            <a:r>
              <a:rPr lang="en-GB" sz="1050" dirty="0"/>
              <a:t>Amy Downing (F) – Michael’s older sister.</a:t>
            </a:r>
          </a:p>
          <a:p>
            <a:pPr marL="285750" indent="-285750">
              <a:lnSpc>
                <a:spcPct val="150000"/>
              </a:lnSpc>
              <a:buFont typeface="Arial" panose="020B0604020202020204" pitchFamily="34" charset="0"/>
              <a:buChar char="•"/>
            </a:pPr>
            <a:r>
              <a:rPr lang="en-GB" sz="1050" dirty="0"/>
              <a:t>John Downing (M) – Father of Frank.</a:t>
            </a:r>
          </a:p>
          <a:p>
            <a:pPr marL="285750" indent="-285750">
              <a:lnSpc>
                <a:spcPct val="150000"/>
              </a:lnSpc>
              <a:buFont typeface="Arial" panose="020B0604020202020204" pitchFamily="34" charset="0"/>
              <a:buChar char="•"/>
            </a:pPr>
            <a:r>
              <a:rPr lang="en-GB" sz="1050" dirty="0"/>
              <a:t>P.C Davies (M) – Police investigator.</a:t>
            </a:r>
          </a:p>
          <a:p>
            <a:pPr marL="285750" indent="-285750">
              <a:lnSpc>
                <a:spcPct val="150000"/>
              </a:lnSpc>
              <a:buFont typeface="Arial" panose="020B0604020202020204" pitchFamily="34" charset="0"/>
              <a:buChar char="•"/>
            </a:pPr>
            <a:r>
              <a:rPr lang="en-GB" sz="1050" dirty="0"/>
              <a:t>Mr D. Jones (M) – Solicitor.</a:t>
            </a:r>
          </a:p>
          <a:p>
            <a:pPr marL="285750" indent="-285750">
              <a:lnSpc>
                <a:spcPct val="150000"/>
              </a:lnSpc>
              <a:buFont typeface="Arial" panose="020B0604020202020204" pitchFamily="34" charset="0"/>
              <a:buChar char="•"/>
            </a:pPr>
            <a:r>
              <a:rPr lang="en-GB" sz="1050" dirty="0"/>
              <a:t>Doctor (M or F) – Doctor at St. Chads Hospital.</a:t>
            </a:r>
          </a:p>
          <a:p>
            <a:pPr marL="285750" indent="-285750">
              <a:lnSpc>
                <a:spcPct val="150000"/>
              </a:lnSpc>
              <a:buFont typeface="Arial" panose="020B0604020202020204" pitchFamily="34" charset="0"/>
              <a:buChar char="•"/>
            </a:pPr>
            <a:r>
              <a:rPr lang="en-GB" sz="1050" dirty="0"/>
              <a:t>Blake (M) – Leader of </a:t>
            </a:r>
            <a:r>
              <a:rPr lang="en-GB" sz="1050" i="1" dirty="0"/>
              <a:t>The Boys</a:t>
            </a:r>
            <a:r>
              <a:rPr lang="en-GB" sz="1050" dirty="0"/>
              <a:t>.</a:t>
            </a:r>
          </a:p>
          <a:p>
            <a:pPr marL="285750" indent="-285750">
              <a:lnSpc>
                <a:spcPct val="150000"/>
              </a:lnSpc>
              <a:buFont typeface="Arial" panose="020B0604020202020204" pitchFamily="34" charset="0"/>
              <a:buChar char="•"/>
            </a:pPr>
            <a:r>
              <a:rPr lang="en-GB" sz="1050" dirty="0"/>
              <a:t>Dylan (M) – Member of </a:t>
            </a:r>
            <a:r>
              <a:rPr lang="en-GB" sz="1050" i="1" dirty="0"/>
              <a:t>The Boys</a:t>
            </a:r>
            <a:r>
              <a:rPr lang="en-GB" sz="1050" dirty="0"/>
              <a:t>.</a:t>
            </a:r>
          </a:p>
          <a:p>
            <a:pPr marL="285750" indent="-285750">
              <a:lnSpc>
                <a:spcPct val="150000"/>
              </a:lnSpc>
              <a:buFont typeface="Arial" panose="020B0604020202020204" pitchFamily="34" charset="0"/>
              <a:buChar char="•"/>
            </a:pPr>
            <a:r>
              <a:rPr lang="en-GB" sz="1050" dirty="0"/>
              <a:t>Tyler (F) – Member of </a:t>
            </a:r>
            <a:r>
              <a:rPr lang="en-GB" sz="1050" i="1" dirty="0"/>
              <a:t>The Boys</a:t>
            </a:r>
            <a:r>
              <a:rPr lang="en-GB" sz="1050" dirty="0"/>
              <a:t>.</a:t>
            </a:r>
          </a:p>
          <a:p>
            <a:pPr marL="285750" indent="-285750">
              <a:lnSpc>
                <a:spcPct val="150000"/>
              </a:lnSpc>
              <a:buFont typeface="Arial" panose="020B0604020202020204" pitchFamily="34" charset="0"/>
              <a:buChar char="•"/>
            </a:pPr>
            <a:r>
              <a:rPr lang="en-GB" sz="1050" dirty="0"/>
              <a:t>Driver (F) – Driver of the Vehicle involved in the accident.</a:t>
            </a:r>
          </a:p>
          <a:p>
            <a:pPr marL="285750" indent="-285750">
              <a:lnSpc>
                <a:spcPct val="150000"/>
              </a:lnSpc>
              <a:buFont typeface="Arial" panose="020B0604020202020204" pitchFamily="34" charset="0"/>
              <a:buChar char="•"/>
            </a:pPr>
            <a:r>
              <a:rPr lang="en-GB" sz="1050" dirty="0"/>
              <a:t>George Hayhurst (M) – Head teacher at Chapleton High School.</a:t>
            </a:r>
          </a:p>
          <a:p>
            <a:pPr marL="285750" indent="-285750">
              <a:lnSpc>
                <a:spcPct val="150000"/>
              </a:lnSpc>
              <a:buFont typeface="Arial" panose="020B0604020202020204" pitchFamily="34" charset="0"/>
              <a:buChar char="•"/>
            </a:pPr>
            <a:r>
              <a:rPr lang="en-GB" sz="1050" dirty="0"/>
              <a:t>Catherine Hayhurst (F) – Wife of George Hayhurst.</a:t>
            </a:r>
          </a:p>
          <a:p>
            <a:pPr marL="285750" indent="-285750">
              <a:lnSpc>
                <a:spcPct val="150000"/>
              </a:lnSpc>
              <a:buFont typeface="Arial" panose="020B0604020202020204" pitchFamily="34" charset="0"/>
              <a:buChar char="•"/>
            </a:pPr>
            <a:r>
              <a:rPr lang="en-GB" sz="1050" dirty="0"/>
              <a:t>William Hayhurst (M) – Son of George Hayhurst.</a:t>
            </a:r>
          </a:p>
          <a:p>
            <a:pPr marL="285750" indent="-285750">
              <a:lnSpc>
                <a:spcPct val="150000"/>
              </a:lnSpc>
              <a:buFont typeface="Arial" panose="020B0604020202020204" pitchFamily="34" charset="0"/>
              <a:buChar char="•"/>
            </a:pPr>
            <a:r>
              <a:rPr lang="en-GB" sz="1050" dirty="0"/>
              <a:t>Mrs Cartwright (F) – Chapleton School receptionist.</a:t>
            </a:r>
          </a:p>
          <a:p>
            <a:pPr marL="285750" indent="-285750">
              <a:lnSpc>
                <a:spcPct val="150000"/>
              </a:lnSpc>
              <a:buFont typeface="Arial" panose="020B0604020202020204" pitchFamily="34" charset="0"/>
              <a:buChar char="•"/>
            </a:pPr>
            <a:r>
              <a:rPr lang="en-GB" sz="1050" dirty="0"/>
              <a:t>Mrs Gray (F) – Michael’s English Teacher.</a:t>
            </a:r>
          </a:p>
          <a:p>
            <a:pPr marL="285750" indent="-285750">
              <a:lnSpc>
                <a:spcPct val="150000"/>
              </a:lnSpc>
              <a:buFont typeface="Arial" panose="020B0604020202020204" pitchFamily="34" charset="0"/>
              <a:buChar char="•"/>
            </a:pPr>
            <a:r>
              <a:rPr lang="en-GB" sz="1050" dirty="0"/>
              <a:t>Police officers (M&amp;F) – Police officers with P.C Davies.</a:t>
            </a:r>
          </a:p>
          <a:p>
            <a:pPr marL="285750" indent="-285750">
              <a:lnSpc>
                <a:spcPct val="150000"/>
              </a:lnSpc>
              <a:buFont typeface="Arial" panose="020B0604020202020204" pitchFamily="34" charset="0"/>
              <a:buChar char="•"/>
            </a:pPr>
            <a:r>
              <a:rPr lang="en-GB" sz="1050" dirty="0"/>
              <a:t>Jessica (F) – Girl in class.</a:t>
            </a:r>
          </a:p>
          <a:p>
            <a:pPr marL="285750" indent="-285750">
              <a:lnSpc>
                <a:spcPct val="150000"/>
              </a:lnSpc>
              <a:buFont typeface="Arial" panose="020B0604020202020204" pitchFamily="34" charset="0"/>
              <a:buChar char="•"/>
            </a:pPr>
            <a:r>
              <a:rPr lang="en-GB" sz="1050" dirty="0"/>
              <a:t>Prison inmate 1 (M), Prison inmate 2 (M), Prison inmate 3 (M)</a:t>
            </a:r>
          </a:p>
          <a:p>
            <a:pPr marL="285750" indent="-285750">
              <a:lnSpc>
                <a:spcPct val="150000"/>
              </a:lnSpc>
              <a:buFont typeface="Arial" panose="020B0604020202020204" pitchFamily="34" charset="0"/>
              <a:buChar char="•"/>
            </a:pPr>
            <a:r>
              <a:rPr lang="en-GB" sz="1050" dirty="0"/>
              <a:t>Prison officer 1 (M), Prison officer 2 (M), Prison officer 3 (F)</a:t>
            </a:r>
          </a:p>
        </p:txBody>
      </p:sp>
      <p:grpSp>
        <p:nvGrpSpPr>
          <p:cNvPr id="54" name="Group 53">
            <a:extLst>
              <a:ext uri="{FF2B5EF4-FFF2-40B4-BE49-F238E27FC236}">
                <a16:creationId xmlns:a16="http://schemas.microsoft.com/office/drawing/2014/main" id="{FF62F631-5BCA-5EC6-57E1-C6F9DE6982CD}"/>
              </a:ext>
            </a:extLst>
          </p:cNvPr>
          <p:cNvGrpSpPr/>
          <p:nvPr/>
        </p:nvGrpSpPr>
        <p:grpSpPr>
          <a:xfrm>
            <a:off x="0" y="-1"/>
            <a:ext cx="4448647" cy="6858001"/>
            <a:chOff x="0" y="-1"/>
            <a:chExt cx="4448647" cy="6858001"/>
          </a:xfrm>
        </p:grpSpPr>
        <p:pic>
          <p:nvPicPr>
            <p:cNvPr id="7" name="Picture 6" descr="A person with red hair wearing a blue and white striped tie&#10;&#10;AI-generated content may be incorrect.">
              <a:extLst>
                <a:ext uri="{FF2B5EF4-FFF2-40B4-BE49-F238E27FC236}">
                  <a16:creationId xmlns:a16="http://schemas.microsoft.com/office/drawing/2014/main" id="{F09B897B-5FB4-AC96-51C9-A7DB1C882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1612" cy="1581150"/>
            </a:xfrm>
            <a:prstGeom prst="rect">
              <a:avLst/>
            </a:prstGeom>
          </p:spPr>
        </p:pic>
        <p:pic>
          <p:nvPicPr>
            <p:cNvPr id="11" name="Picture 10" descr="Medium shot of a person wearing a white coat&#10;&#10;AI-generated content may be incorrect.">
              <a:extLst>
                <a:ext uri="{FF2B5EF4-FFF2-40B4-BE49-F238E27FC236}">
                  <a16:creationId xmlns:a16="http://schemas.microsoft.com/office/drawing/2014/main" id="{F5855D81-B51B-6083-2D17-856C1E30C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50" y="1"/>
              <a:ext cx="1054101" cy="1581152"/>
            </a:xfrm>
            <a:prstGeom prst="rect">
              <a:avLst/>
            </a:prstGeom>
          </p:spPr>
        </p:pic>
        <p:pic>
          <p:nvPicPr>
            <p:cNvPr id="13" name="Picture 12" descr="A person with short hair wearing a brown sweater&#10;&#10;AI-generated content may be incorrect.">
              <a:extLst>
                <a:ext uri="{FF2B5EF4-FFF2-40B4-BE49-F238E27FC236}">
                  <a16:creationId xmlns:a16="http://schemas.microsoft.com/office/drawing/2014/main" id="{1F8CF022-C544-C450-FEDF-AFA7778A5CDD}"/>
                </a:ext>
              </a:extLst>
            </p:cNvPr>
            <p:cNvPicPr>
              <a:picLocks noChangeAspect="1"/>
            </p:cNvPicPr>
            <p:nvPr/>
          </p:nvPicPr>
          <p:blipFill>
            <a:blip r:embed="rId5">
              <a:extLst>
                <a:ext uri="{28A0092B-C50C-407E-A947-70E740481C1C}">
                  <a14:useLocalDpi xmlns:a14="http://schemas.microsoft.com/office/drawing/2010/main" val="0"/>
                </a:ext>
              </a:extLst>
            </a:blip>
            <a:srcRect b="9584"/>
            <a:stretch>
              <a:fillRect/>
            </a:stretch>
          </p:blipFill>
          <p:spPr>
            <a:xfrm>
              <a:off x="2115151" y="0"/>
              <a:ext cx="1203736" cy="1581150"/>
            </a:xfrm>
            <a:prstGeom prst="rect">
              <a:avLst/>
            </a:prstGeom>
          </p:spPr>
        </p:pic>
        <p:pic>
          <p:nvPicPr>
            <p:cNvPr id="15" name="Picture 14" descr="A person in a black shirt&#10;&#10;AI-generated content may be incorrect.">
              <a:extLst>
                <a:ext uri="{FF2B5EF4-FFF2-40B4-BE49-F238E27FC236}">
                  <a16:creationId xmlns:a16="http://schemas.microsoft.com/office/drawing/2014/main" id="{EFCDA3D1-F6C1-37C1-AF9C-5DB36286F95A}"/>
                </a:ext>
              </a:extLst>
            </p:cNvPr>
            <p:cNvPicPr>
              <a:picLocks noChangeAspect="1"/>
            </p:cNvPicPr>
            <p:nvPr/>
          </p:nvPicPr>
          <p:blipFill>
            <a:blip r:embed="rId6">
              <a:extLst>
                <a:ext uri="{28A0092B-C50C-407E-A947-70E740481C1C}">
                  <a14:useLocalDpi xmlns:a14="http://schemas.microsoft.com/office/drawing/2010/main" val="0"/>
                </a:ext>
              </a:extLst>
            </a:blip>
            <a:srcRect b="8737"/>
            <a:stretch>
              <a:fillRect/>
            </a:stretch>
          </p:blipFill>
          <p:spPr>
            <a:xfrm>
              <a:off x="0" y="1581150"/>
              <a:ext cx="1078487" cy="1476375"/>
            </a:xfrm>
            <a:prstGeom prst="rect">
              <a:avLst/>
            </a:prstGeom>
          </p:spPr>
        </p:pic>
        <p:pic>
          <p:nvPicPr>
            <p:cNvPr id="19" name="Picture 18" descr="A group of men in orange jumpsuits&#10;&#10;AI-generated content may be incorrect.">
              <a:extLst>
                <a:ext uri="{FF2B5EF4-FFF2-40B4-BE49-F238E27FC236}">
                  <a16:creationId xmlns:a16="http://schemas.microsoft.com/office/drawing/2014/main" id="{535F3063-7D1F-2EA4-6E2D-CEB461793928}"/>
                </a:ext>
              </a:extLst>
            </p:cNvPr>
            <p:cNvPicPr>
              <a:picLocks noChangeAspect="1"/>
            </p:cNvPicPr>
            <p:nvPr/>
          </p:nvPicPr>
          <p:blipFill>
            <a:blip r:embed="rId7">
              <a:extLst>
                <a:ext uri="{28A0092B-C50C-407E-A947-70E740481C1C}">
                  <a14:useLocalDpi xmlns:a14="http://schemas.microsoft.com/office/drawing/2010/main" val="0"/>
                </a:ext>
              </a:extLst>
            </a:blip>
            <a:srcRect b="18410"/>
            <a:stretch>
              <a:fillRect/>
            </a:stretch>
          </p:blipFill>
          <p:spPr>
            <a:xfrm>
              <a:off x="1078487" y="1581150"/>
              <a:ext cx="2264788" cy="1847850"/>
            </a:xfrm>
            <a:prstGeom prst="rect">
              <a:avLst/>
            </a:prstGeom>
          </p:spPr>
        </p:pic>
        <p:pic>
          <p:nvPicPr>
            <p:cNvPr id="21" name="Picture 20" descr="A close-up of a person&#10;&#10;AI-generated content may be incorrect.">
              <a:extLst>
                <a:ext uri="{FF2B5EF4-FFF2-40B4-BE49-F238E27FC236}">
                  <a16:creationId xmlns:a16="http://schemas.microsoft.com/office/drawing/2014/main" id="{A1CE446E-2CAB-3A33-574D-8CC152043A44}"/>
                </a:ext>
              </a:extLst>
            </p:cNvPr>
            <p:cNvPicPr>
              <a:picLocks noChangeAspect="1"/>
            </p:cNvPicPr>
            <p:nvPr/>
          </p:nvPicPr>
          <p:blipFill>
            <a:blip r:embed="rId8">
              <a:extLst>
                <a:ext uri="{28A0092B-C50C-407E-A947-70E740481C1C}">
                  <a14:useLocalDpi xmlns:a14="http://schemas.microsoft.com/office/drawing/2010/main" val="0"/>
                </a:ext>
              </a:extLst>
            </a:blip>
            <a:srcRect b="8611"/>
            <a:stretch>
              <a:fillRect/>
            </a:stretch>
          </p:blipFill>
          <p:spPr>
            <a:xfrm>
              <a:off x="0" y="4187528"/>
              <a:ext cx="1093938" cy="1476375"/>
            </a:xfrm>
            <a:prstGeom prst="rect">
              <a:avLst/>
            </a:prstGeom>
          </p:spPr>
        </p:pic>
        <p:pic>
          <p:nvPicPr>
            <p:cNvPr id="23" name="Picture 22" descr="A person in a red shirt&#10;&#10;AI-generated content may be incorrect.">
              <a:extLst>
                <a:ext uri="{FF2B5EF4-FFF2-40B4-BE49-F238E27FC236}">
                  <a16:creationId xmlns:a16="http://schemas.microsoft.com/office/drawing/2014/main" id="{BEF079AC-2A51-70B7-D3FF-D30D547ED7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612" y="3430540"/>
              <a:ext cx="1153338" cy="1683258"/>
            </a:xfrm>
            <a:prstGeom prst="rect">
              <a:avLst/>
            </a:prstGeom>
          </p:spPr>
        </p:pic>
        <p:pic>
          <p:nvPicPr>
            <p:cNvPr id="25" name="Picture 24" descr="A person in a suit&#10;&#10;AI-generated content may be incorrect.">
              <a:extLst>
                <a:ext uri="{FF2B5EF4-FFF2-40B4-BE49-F238E27FC236}">
                  <a16:creationId xmlns:a16="http://schemas.microsoft.com/office/drawing/2014/main" id="{1B84BCE6-1EE4-50C6-11C6-7727D1D9D9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3514" y="3429000"/>
              <a:ext cx="1129761" cy="1676400"/>
            </a:xfrm>
            <a:prstGeom prst="rect">
              <a:avLst/>
            </a:prstGeom>
          </p:spPr>
        </p:pic>
        <p:pic>
          <p:nvPicPr>
            <p:cNvPr id="27" name="Picture 26" descr="A person in a police uniform&#10;&#10;AI-generated content may be incorrect.">
              <a:extLst>
                <a:ext uri="{FF2B5EF4-FFF2-40B4-BE49-F238E27FC236}">
                  <a16:creationId xmlns:a16="http://schemas.microsoft.com/office/drawing/2014/main" id="{4BE1BA02-98B2-3A9E-4CE4-7F9DB55B0667}"/>
                </a:ext>
              </a:extLst>
            </p:cNvPr>
            <p:cNvPicPr>
              <a:picLocks noChangeAspect="1"/>
            </p:cNvPicPr>
            <p:nvPr/>
          </p:nvPicPr>
          <p:blipFill>
            <a:blip r:embed="rId11">
              <a:extLst>
                <a:ext uri="{28A0092B-C50C-407E-A947-70E740481C1C}">
                  <a14:useLocalDpi xmlns:a14="http://schemas.microsoft.com/office/drawing/2010/main" val="0"/>
                </a:ext>
              </a:extLst>
            </a:blip>
            <a:srcRect b="9715"/>
            <a:stretch>
              <a:fillRect/>
            </a:stretch>
          </p:blipFill>
          <p:spPr>
            <a:xfrm>
              <a:off x="3337438" y="1581150"/>
              <a:ext cx="1111209" cy="1476375"/>
            </a:xfrm>
            <a:prstGeom prst="rect">
              <a:avLst/>
            </a:prstGeom>
          </p:spPr>
        </p:pic>
        <p:pic>
          <p:nvPicPr>
            <p:cNvPr id="29" name="Picture 28" descr="A person with dark hair wearing a green shirt&#10;&#10;AI-generated content may be incorrect.">
              <a:extLst>
                <a:ext uri="{FF2B5EF4-FFF2-40B4-BE49-F238E27FC236}">
                  <a16:creationId xmlns:a16="http://schemas.microsoft.com/office/drawing/2014/main" id="{55C02F98-2537-9F00-6FB0-741E1D59068F}"/>
                </a:ext>
              </a:extLst>
            </p:cNvPr>
            <p:cNvPicPr>
              <a:picLocks noChangeAspect="1"/>
            </p:cNvPicPr>
            <p:nvPr/>
          </p:nvPicPr>
          <p:blipFill>
            <a:blip r:embed="rId12">
              <a:extLst>
                <a:ext uri="{28A0092B-C50C-407E-A947-70E740481C1C}">
                  <a14:useLocalDpi xmlns:a14="http://schemas.microsoft.com/office/drawing/2010/main" val="0"/>
                </a:ext>
              </a:extLst>
            </a:blip>
            <a:srcRect b="10044"/>
            <a:stretch>
              <a:fillRect/>
            </a:stretch>
          </p:blipFill>
          <p:spPr>
            <a:xfrm>
              <a:off x="3307256" y="3012599"/>
              <a:ext cx="1134062" cy="1476371"/>
            </a:xfrm>
            <a:prstGeom prst="rect">
              <a:avLst/>
            </a:prstGeom>
          </p:spPr>
        </p:pic>
        <p:pic>
          <p:nvPicPr>
            <p:cNvPr id="31" name="Picture 30" descr="A person with a mustache&#10;&#10;AI-generated content may be incorrect.">
              <a:extLst>
                <a:ext uri="{FF2B5EF4-FFF2-40B4-BE49-F238E27FC236}">
                  <a16:creationId xmlns:a16="http://schemas.microsoft.com/office/drawing/2014/main" id="{AE1BCD66-EBF9-9BD6-BE1C-B703452AC3EF}"/>
                </a:ext>
              </a:extLst>
            </p:cNvPr>
            <p:cNvPicPr>
              <a:picLocks noChangeAspect="1"/>
            </p:cNvPicPr>
            <p:nvPr/>
          </p:nvPicPr>
          <p:blipFill>
            <a:blip r:embed="rId13">
              <a:extLst>
                <a:ext uri="{28A0092B-C50C-407E-A947-70E740481C1C}">
                  <a14:useLocalDpi xmlns:a14="http://schemas.microsoft.com/office/drawing/2010/main" val="0"/>
                </a:ext>
              </a:extLst>
            </a:blip>
            <a:srcRect b="4027"/>
            <a:stretch>
              <a:fillRect/>
            </a:stretch>
          </p:blipFill>
          <p:spPr>
            <a:xfrm>
              <a:off x="1436787" y="5106941"/>
              <a:ext cx="1141129" cy="1744202"/>
            </a:xfrm>
            <a:prstGeom prst="rect">
              <a:avLst/>
            </a:prstGeom>
          </p:spPr>
        </p:pic>
        <p:pic>
          <p:nvPicPr>
            <p:cNvPr id="33" name="Picture 32" descr="A person in a uniform&#10;&#10;AI-generated content may be incorrect.">
              <a:extLst>
                <a:ext uri="{FF2B5EF4-FFF2-40B4-BE49-F238E27FC236}">
                  <a16:creationId xmlns:a16="http://schemas.microsoft.com/office/drawing/2014/main" id="{DC9E4708-6C0A-5897-EC2F-6F5007389A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18887" y="-1"/>
              <a:ext cx="1129760" cy="1581150"/>
            </a:xfrm>
            <a:prstGeom prst="rect">
              <a:avLst/>
            </a:prstGeom>
          </p:spPr>
        </p:pic>
        <p:pic>
          <p:nvPicPr>
            <p:cNvPr id="35" name="Picture 34" descr="A person in a police uniform&#10;&#10;AI-generated content may be incorrect.">
              <a:extLst>
                <a:ext uri="{FF2B5EF4-FFF2-40B4-BE49-F238E27FC236}">
                  <a16:creationId xmlns:a16="http://schemas.microsoft.com/office/drawing/2014/main" id="{5897ECB1-E6DF-5316-895C-8E08D185E7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7255" y="4100563"/>
              <a:ext cx="1129761" cy="1707541"/>
            </a:xfrm>
            <a:prstGeom prst="rect">
              <a:avLst/>
            </a:prstGeom>
          </p:spPr>
        </p:pic>
        <p:pic>
          <p:nvPicPr>
            <p:cNvPr id="37" name="Picture 36" descr="A person and a child posing for a picture&#10;&#10;AI-generated content may be incorrect.">
              <a:extLst>
                <a:ext uri="{FF2B5EF4-FFF2-40B4-BE49-F238E27FC236}">
                  <a16:creationId xmlns:a16="http://schemas.microsoft.com/office/drawing/2014/main" id="{D397CC51-1B3B-EF40-42B6-47AAE988B6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113798"/>
              <a:ext cx="1620967" cy="1744202"/>
            </a:xfrm>
            <a:prstGeom prst="rect">
              <a:avLst/>
            </a:prstGeom>
          </p:spPr>
        </p:pic>
        <p:pic>
          <p:nvPicPr>
            <p:cNvPr id="49" name="Picture 48" descr="A person in a uniform&#10;&#10;AI-generated content may be incorrect.">
              <a:extLst>
                <a:ext uri="{FF2B5EF4-FFF2-40B4-BE49-F238E27FC236}">
                  <a16:creationId xmlns:a16="http://schemas.microsoft.com/office/drawing/2014/main" id="{1352B287-C155-CD85-B815-674A63D598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0436" y="5426554"/>
              <a:ext cx="1046580" cy="1431446"/>
            </a:xfrm>
            <a:prstGeom prst="rect">
              <a:avLst/>
            </a:prstGeom>
          </p:spPr>
        </p:pic>
        <p:pic>
          <p:nvPicPr>
            <p:cNvPr id="51" name="Picture 50" descr="A person in a uniform&#10;&#10;AI-generated content may be incorrect.">
              <a:extLst>
                <a:ext uri="{FF2B5EF4-FFF2-40B4-BE49-F238E27FC236}">
                  <a16:creationId xmlns:a16="http://schemas.microsoft.com/office/drawing/2014/main" id="{4CFECCC3-80C0-D399-D4BF-30CDC523DB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865470"/>
              <a:ext cx="1117600" cy="1322058"/>
            </a:xfrm>
            <a:prstGeom prst="rect">
              <a:avLst/>
            </a:prstGeom>
          </p:spPr>
        </p:pic>
        <p:pic>
          <p:nvPicPr>
            <p:cNvPr id="52" name="Picture 51" descr="A child in a suit and tie&#10;&#10;AI-generated content may be incorrect.">
              <a:extLst>
                <a:ext uri="{FF2B5EF4-FFF2-40B4-BE49-F238E27FC236}">
                  <a16:creationId xmlns:a16="http://schemas.microsoft.com/office/drawing/2014/main" id="{6EB6CC4C-A718-3D05-EED2-A5E221BABE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33487" y="5106940"/>
              <a:ext cx="1098325" cy="1751060"/>
            </a:xfrm>
            <a:prstGeom prst="rect">
              <a:avLst/>
            </a:prstGeom>
          </p:spPr>
        </p:pic>
      </p:grpSp>
    </p:spTree>
    <p:extLst>
      <p:ext uri="{BB962C8B-B14F-4D97-AF65-F5344CB8AC3E}">
        <p14:creationId xmlns:p14="http://schemas.microsoft.com/office/powerpoint/2010/main" val="168414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69625" y="-54"/>
            <a:ext cx="10622375" cy="2192908"/>
          </a:xfrm>
          <a:prstGeom prst="rect">
            <a:avLst/>
          </a:prstGeom>
          <a:noFill/>
          <a:ln>
            <a:solidFill>
              <a:schemeClr val="tx1"/>
            </a:solidFill>
          </a:ln>
        </p:spPr>
        <p:txBody>
          <a:bodyPr wrap="square" rtlCol="0">
            <a:spAutoFit/>
          </a:bodyPr>
          <a:lstStyle/>
          <a:p>
            <a:pPr algn="ctr"/>
            <a:r>
              <a:rPr lang="en-GB" sz="1050" b="1" u="sng" dirty="0">
                <a:latin typeface="Gill Sans MT" panose="020B0502020104020203" pitchFamily="34" charset="0"/>
              </a:rPr>
              <a:t>How does he link to the key themes: </a:t>
            </a:r>
            <a:r>
              <a:rPr lang="en-GB" sz="900" i="1" dirty="0"/>
              <a:t>Youth Violence and Knife Crime, Peer Pressure and Masculinity, Education and Aspiration, Justice and Moral Choice, Family and Community Responsibility</a:t>
            </a:r>
            <a:endParaRPr lang="en-GB" sz="900" b="1" i="1" u="sng" dirty="0">
              <a:latin typeface="Gill Sans MT" panose="020B0502020104020203" pitchFamily="34" charset="0"/>
            </a:endParaRPr>
          </a:p>
          <a:p>
            <a:pPr algn="ctr"/>
            <a:endParaRPr lang="en-GB" sz="1050" b="1" u="sng" dirty="0">
              <a:latin typeface="Gill Sans MT" panose="020B0502020104020203" pitchFamily="34" charset="0"/>
            </a:endParaRPr>
          </a:p>
          <a:p>
            <a:pPr marL="171450" indent="-171450">
              <a:buFont typeface="Arial" panose="020B0604020202020204" pitchFamily="34" charset="0"/>
              <a:buChar char="•"/>
            </a:pPr>
            <a:r>
              <a:rPr lang="en-GB" sz="1050" dirty="0"/>
              <a:t>Mullings presents Michael as a young person </a:t>
            </a:r>
            <a:r>
              <a:rPr lang="en-GB" sz="1050" b="1" dirty="0"/>
              <a:t>trapped in a cycle of violence he did not initiate</a:t>
            </a:r>
            <a:r>
              <a:rPr lang="en-GB" sz="1050" dirty="0"/>
              <a:t>. His decision to carry a knife shows how knife crime spreads not only through aggression, but through fear and perceived necessity. Michael’s arrest demonstrates how victims can quickly become criminalised, reinforcing the play’s safeguarding message.</a:t>
            </a:r>
          </a:p>
          <a:p>
            <a:pPr marL="171450" indent="-171450">
              <a:buFont typeface="Arial" panose="020B0604020202020204" pitchFamily="34" charset="0"/>
              <a:buChar char="•"/>
            </a:pPr>
            <a:r>
              <a:rPr lang="en-GB" sz="1050" dirty="0"/>
              <a:t>Michael internalises toxic ideas of masculinity, believing that respect must be earned through confrontation. His final decision to confront Blake is driven by shame and humiliation rather than confidence. Mullings critiques how </a:t>
            </a:r>
            <a:r>
              <a:rPr lang="en-GB" sz="1050" b="1" dirty="0"/>
              <a:t>male identity is policed by peers</a:t>
            </a:r>
            <a:r>
              <a:rPr lang="en-GB" sz="1050" dirty="0"/>
              <a:t>, leaving young men emotionally isolated and prone to risky behaviour.</a:t>
            </a:r>
          </a:p>
          <a:p>
            <a:pPr marL="171450" indent="-171450">
              <a:buFont typeface="Arial" panose="020B0604020202020204" pitchFamily="34" charset="0"/>
              <a:buChar char="•"/>
            </a:pPr>
            <a:r>
              <a:rPr lang="en-GB" sz="1050" dirty="0"/>
              <a:t>Michael’s aspirations make him a target rather than a success story. Mullings highlights how schools can misinterpret vulnerability as defiance, pushing students closer to exclusion rather than protection. Michael’s near-managed move symbolises how systems often </a:t>
            </a:r>
            <a:r>
              <a:rPr lang="en-GB" sz="1050" b="1" dirty="0"/>
              <a:t>remove the child instead of addressing the risk</a:t>
            </a:r>
            <a:r>
              <a:rPr lang="en-GB" sz="1050" dirty="0"/>
              <a:t>.</a:t>
            </a:r>
          </a:p>
          <a:p>
            <a:pPr marL="171450" indent="-171450">
              <a:buFont typeface="Arial" panose="020B0604020202020204" pitchFamily="34" charset="0"/>
              <a:buChar char="•"/>
            </a:pPr>
            <a:r>
              <a:rPr lang="en-GB" sz="1050" dirty="0"/>
              <a:t>Michael’s moral conflict is central to the play. Mullings shows that justice is not simply about right and wrong, but about </a:t>
            </a:r>
            <a:r>
              <a:rPr lang="en-GB" sz="1050" b="1" dirty="0"/>
              <a:t>fear, consequences, and survival</a:t>
            </a:r>
            <a:r>
              <a:rPr lang="en-GB" sz="1050" dirty="0"/>
              <a:t>. Michael’s silence reflects a breakdown in trust between young people and authority.</a:t>
            </a:r>
          </a:p>
          <a:p>
            <a:pPr marL="171450" indent="-171450">
              <a:buFont typeface="Arial" panose="020B0604020202020204" pitchFamily="34" charset="0"/>
              <a:buChar char="•"/>
            </a:pPr>
            <a:r>
              <a:rPr lang="en-GB" sz="1050" dirty="0"/>
              <a:t>Michael’s actions are driven by a desire to restore family honour and prove his worth. Mullings suggests that communities — families, schools, police — must work together to protect young people. When they fail, individuals like Michael are left to navigate danger alone.</a:t>
            </a:r>
          </a:p>
          <a:p>
            <a:endParaRPr lang="en-GB" sz="1050" dirty="0"/>
          </a:p>
        </p:txBody>
      </p:sp>
      <p:sp>
        <p:nvSpPr>
          <p:cNvPr id="8" name="TextBox 7"/>
          <p:cNvSpPr txBox="1"/>
          <p:nvPr/>
        </p:nvSpPr>
        <p:spPr>
          <a:xfrm>
            <a:off x="2644876" y="2192854"/>
            <a:ext cx="9547123" cy="4562788"/>
          </a:xfrm>
          <a:prstGeom prst="rect">
            <a:avLst/>
          </a:prstGeom>
          <a:noFill/>
          <a:ln>
            <a:solidFill>
              <a:schemeClr val="tx1"/>
            </a:solidFill>
          </a:ln>
        </p:spPr>
        <p:txBody>
          <a:bodyPr wrap="square" rtlCol="0">
            <a:spAutoFit/>
          </a:bodyPr>
          <a:lstStyle/>
          <a:p>
            <a:pPr algn="ctr"/>
            <a:r>
              <a:rPr lang="en-GB" sz="1050" b="1" u="sng" dirty="0">
                <a:latin typeface="Gill Sans MT" panose="020B0502020104020203" pitchFamily="34" charset="0"/>
              </a:rPr>
              <a:t>Interpretations, analysis and context</a:t>
            </a:r>
          </a:p>
          <a:p>
            <a:pPr algn="ctr">
              <a:lnSpc>
                <a:spcPct val="150000"/>
              </a:lnSpc>
            </a:pPr>
            <a:endParaRPr lang="en-GB" sz="1000" b="1" u="sng" dirty="0">
              <a:latin typeface="Gill Sans MT" panose="020B0502020104020203" pitchFamily="34" charset="0"/>
            </a:endParaRPr>
          </a:p>
          <a:p>
            <a:pPr marL="171450" indent="-171450">
              <a:lnSpc>
                <a:spcPct val="150000"/>
              </a:lnSpc>
              <a:buFont typeface="Arial" panose="020B0604020202020204" pitchFamily="34" charset="0"/>
              <a:buChar char="•"/>
            </a:pPr>
            <a:r>
              <a:rPr lang="en-GB" sz="1000" dirty="0"/>
              <a:t>Michael Downing is the </a:t>
            </a:r>
            <a:r>
              <a:rPr lang="en-GB" sz="1000" b="1" dirty="0"/>
              <a:t>central protagonist</a:t>
            </a:r>
            <a:r>
              <a:rPr lang="en-GB" sz="1000" dirty="0"/>
              <a:t> of </a:t>
            </a:r>
            <a:r>
              <a:rPr lang="en-GB" sz="1000" i="1" dirty="0"/>
              <a:t>MILLENNIAL</a:t>
            </a:r>
            <a:r>
              <a:rPr lang="en-GB" sz="1000" dirty="0"/>
              <a:t>. He is a Year 10 student presented as intelligent, reflective, and aspirational, but deeply vulnerable to peer pressure and societal expectations of masculinity. Throughout the play, Michael is caught between </a:t>
            </a:r>
            <a:r>
              <a:rPr lang="en-GB" sz="1000" b="1" dirty="0"/>
              <a:t>his desire to succeed educationally</a:t>
            </a:r>
            <a:r>
              <a:rPr lang="en-GB" sz="1000" dirty="0"/>
              <a:t>, </a:t>
            </a:r>
            <a:r>
              <a:rPr lang="en-GB" sz="1000" b="1" dirty="0"/>
              <a:t>his need for respect</a:t>
            </a:r>
            <a:r>
              <a:rPr lang="en-GB" sz="1000" dirty="0"/>
              <a:t>, and </a:t>
            </a:r>
            <a:r>
              <a:rPr lang="en-GB" sz="1000" b="1" dirty="0"/>
              <a:t>his fear of being labelled weak or a “snitch”</a:t>
            </a:r>
            <a:r>
              <a:rPr lang="en-GB" sz="1000" dirty="0"/>
              <a:t>. His journey exposes how youth violence, institutional failure, and harmful codes of masculinity can push ordinary young people towards tragic choices.</a:t>
            </a:r>
          </a:p>
          <a:p>
            <a:pPr marL="171450" indent="-171450">
              <a:lnSpc>
                <a:spcPct val="150000"/>
              </a:lnSpc>
              <a:buFont typeface="Arial" panose="020B0604020202020204" pitchFamily="34" charset="0"/>
              <a:buChar char="•"/>
            </a:pPr>
            <a:r>
              <a:rPr lang="en-GB" sz="1000" dirty="0"/>
              <a:t>Michael is not inherently violent; instead, he is </a:t>
            </a:r>
            <a:r>
              <a:rPr lang="en-GB" sz="1000" b="1" dirty="0"/>
              <a:t>reactive</a:t>
            </a:r>
            <a:r>
              <a:rPr lang="en-GB" sz="1000" dirty="0"/>
              <a:t>, acting out of fear, shame, and a desire to protect his identity, family honour, and future.</a:t>
            </a:r>
          </a:p>
          <a:p>
            <a:pPr marL="171450" indent="-171450">
              <a:lnSpc>
                <a:spcPct val="150000"/>
              </a:lnSpc>
              <a:buFont typeface="Arial" panose="020B0604020202020204" pitchFamily="34" charset="0"/>
              <a:buChar char="•"/>
            </a:pPr>
            <a:r>
              <a:rPr lang="en-GB" sz="1000" dirty="0"/>
              <a:t>Michael’s involvement with knife crime is </a:t>
            </a:r>
            <a:r>
              <a:rPr lang="en-GB" sz="1000" b="1" dirty="0"/>
              <a:t>reluctant and fear-driven</a:t>
            </a:r>
            <a:r>
              <a:rPr lang="en-GB" sz="1000" dirty="0"/>
              <a:t>, not predatory. He becomes a victim of youth violence when he is chased by peers and run into the road, leading to significant injuries. Later, he carries a knife himself, believing it is the only way to protect himself and regain what was stolen.</a:t>
            </a:r>
          </a:p>
          <a:p>
            <a:pPr marL="171450" indent="-171450">
              <a:lnSpc>
                <a:spcPct val="150000"/>
              </a:lnSpc>
              <a:buFont typeface="Arial" panose="020B0604020202020204" pitchFamily="34" charset="0"/>
              <a:buChar char="•"/>
            </a:pPr>
            <a:r>
              <a:rPr lang="en-GB" sz="1000" dirty="0"/>
              <a:t>Michael is repeatedly mocked for valuing education and emotional honesty. Blake and “The Boys” weaponise masculinity, equating strength with dominance, silence, and aggression.</a:t>
            </a:r>
          </a:p>
          <a:p>
            <a:pPr marL="171450" indent="-171450">
              <a:lnSpc>
                <a:spcPct val="150000"/>
              </a:lnSpc>
              <a:buFont typeface="Arial" panose="020B0604020202020204" pitchFamily="34" charset="0"/>
              <a:buChar char="•"/>
            </a:pPr>
            <a:r>
              <a:rPr lang="en-GB" sz="1000" dirty="0"/>
              <a:t>Unlike many of his peers, Michael </a:t>
            </a:r>
            <a:r>
              <a:rPr lang="en-GB" sz="1000" b="1" dirty="0"/>
              <a:t>values education</a:t>
            </a:r>
            <a:r>
              <a:rPr lang="en-GB" sz="1000" dirty="0"/>
              <a:t> and sees it as a route to a better future. However, the education system repeatedly fails him, misjudging his behaviour and prioritising reputation over safeguarding.</a:t>
            </a:r>
          </a:p>
          <a:p>
            <a:pPr marL="171450" indent="-171450">
              <a:lnSpc>
                <a:spcPct val="150000"/>
              </a:lnSpc>
              <a:buFont typeface="Arial" panose="020B0604020202020204" pitchFamily="34" charset="0"/>
              <a:buChar char="•"/>
            </a:pPr>
            <a:r>
              <a:rPr lang="en-GB" sz="1000" dirty="0"/>
              <a:t>Michael faces multiple moments where he could tell the truth — to the police, his parents, or school leaders — but chooses silence to avoid being labelled a “snitch.”</a:t>
            </a:r>
          </a:p>
          <a:p>
            <a:pPr marL="171450" indent="-171450">
              <a:lnSpc>
                <a:spcPct val="150000"/>
              </a:lnSpc>
              <a:buFont typeface="Arial" panose="020B0604020202020204" pitchFamily="34" charset="0"/>
              <a:buChar char="•"/>
            </a:pPr>
            <a:r>
              <a:rPr lang="en-GB" sz="1000" dirty="0"/>
              <a:t>Michael’s family represents conflicting pressures: his mother offers emotional support, while his father emphasises discipline, reputation, and traditional masculinity. The stolen bracelet symbolises </a:t>
            </a:r>
            <a:r>
              <a:rPr lang="en-GB" sz="1000" b="1" dirty="0"/>
              <a:t>intergenerational responsibility and identity</a:t>
            </a:r>
            <a:r>
              <a:rPr lang="en-GB" sz="1000" dirty="0"/>
              <a:t>.</a:t>
            </a:r>
          </a:p>
          <a:p>
            <a:pPr marL="171450" indent="-171450">
              <a:lnSpc>
                <a:spcPct val="150000"/>
              </a:lnSpc>
              <a:buFont typeface="Arial" panose="020B0604020202020204" pitchFamily="34" charset="0"/>
              <a:buChar char="•"/>
            </a:pPr>
            <a:r>
              <a:rPr lang="en-GB" sz="1000" dirty="0"/>
              <a:t>Michael represents </a:t>
            </a:r>
            <a:r>
              <a:rPr lang="en-GB" sz="1000" b="1" dirty="0"/>
              <a:t>a generation of young people navigating fear, expectation, and systemic failure</a:t>
            </a:r>
            <a:r>
              <a:rPr lang="en-GB" sz="1000" dirty="0"/>
              <a:t>. He is neither hero nor villain, but a realistic portrayal of how safeguarding gaps, toxic masculinity, and youth violence intersect. Through Michael, Mullings argues that </a:t>
            </a:r>
            <a:r>
              <a:rPr lang="en-GB" sz="1000" b="1" dirty="0"/>
              <a:t>early intervention, listening, and empathy can prevent tragedy</a:t>
            </a:r>
            <a:r>
              <a:rPr lang="en-GB" sz="1000" dirty="0"/>
              <a:t>.</a:t>
            </a:r>
          </a:p>
          <a:p>
            <a:pPr marL="171450" indent="-171450">
              <a:buFont typeface="Arial" panose="020B0604020202020204" pitchFamily="34" charset="0"/>
              <a:buChar char="•"/>
            </a:pPr>
            <a:endParaRPr lang="en-GB" sz="1000" dirty="0"/>
          </a:p>
        </p:txBody>
      </p:sp>
      <p:sp>
        <p:nvSpPr>
          <p:cNvPr id="9" name="TextBox 8"/>
          <p:cNvSpPr txBox="1"/>
          <p:nvPr/>
        </p:nvSpPr>
        <p:spPr>
          <a:xfrm>
            <a:off x="0" y="2192854"/>
            <a:ext cx="2644875" cy="4832092"/>
          </a:xfrm>
          <a:prstGeom prst="rect">
            <a:avLst/>
          </a:prstGeom>
          <a:noFill/>
          <a:ln>
            <a:solidFill>
              <a:schemeClr val="tx1"/>
            </a:solidFill>
          </a:ln>
        </p:spPr>
        <p:txBody>
          <a:bodyPr wrap="square" rtlCol="0">
            <a:spAutoFit/>
          </a:bodyPr>
          <a:lstStyle/>
          <a:p>
            <a:pPr algn="ctr"/>
            <a:r>
              <a:rPr lang="en-GB" sz="1000" b="1" u="sng" dirty="0">
                <a:latin typeface="Gill Sans MT" panose="020B0502020104020203" pitchFamily="34" charset="0"/>
              </a:rPr>
              <a:t>Quotations</a:t>
            </a: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8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pPr algn="ctr"/>
            <a:endParaRPr lang="en-GB" sz="1000" b="1" u="sng" dirty="0">
              <a:latin typeface="Gill Sans MT" panose="020B0502020104020203" pitchFamily="34" charset="0"/>
            </a:endParaRPr>
          </a:p>
          <a:p>
            <a:endParaRPr lang="en-GB" sz="1000" dirty="0"/>
          </a:p>
        </p:txBody>
      </p:sp>
      <p:pic>
        <p:nvPicPr>
          <p:cNvPr id="3" name="Picture 2" descr="A person in a suit with a badge on his pocket&#10;&#10;AI-generated content may be incorrect.">
            <a:extLst>
              <a:ext uri="{FF2B5EF4-FFF2-40B4-BE49-F238E27FC236}">
                <a16:creationId xmlns:a16="http://schemas.microsoft.com/office/drawing/2014/main" id="{7A31390E-AD6F-074E-484F-7DF3E8466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69625" cy="2192853"/>
          </a:xfrm>
          <a:prstGeom prst="rect">
            <a:avLst/>
          </a:prstGeom>
        </p:spPr>
      </p:pic>
      <p:sp>
        <p:nvSpPr>
          <p:cNvPr id="11" name="Rectangle 3">
            <a:extLst>
              <a:ext uri="{FF2B5EF4-FFF2-40B4-BE49-F238E27FC236}">
                <a16:creationId xmlns:a16="http://schemas.microsoft.com/office/drawing/2014/main" id="{1A84B4E8-B764-82EA-9AA8-277240A1F893}"/>
              </a:ext>
            </a:extLst>
          </p:cNvPr>
          <p:cNvSpPr>
            <a:spLocks noChangeArrowheads="1"/>
          </p:cNvSpPr>
          <p:nvPr/>
        </p:nvSpPr>
        <p:spPr bwMode="auto">
          <a:xfrm>
            <a:off x="103237" y="2480736"/>
            <a:ext cx="243840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“I didn’t even want to stab anyone… this is just for protection.”</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“It all happened so quickly.”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05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12" name="Rectangle 4">
            <a:extLst>
              <a:ext uri="{FF2B5EF4-FFF2-40B4-BE49-F238E27FC236}">
                <a16:creationId xmlns:a16="http://schemas.microsoft.com/office/drawing/2014/main" id="{57995F05-462A-0C10-E562-41BECD65E01E}"/>
              </a:ext>
            </a:extLst>
          </p:cNvPr>
          <p:cNvSpPr>
            <a:spLocks noChangeArrowheads="1"/>
          </p:cNvSpPr>
          <p:nvPr/>
        </p:nvSpPr>
        <p:spPr bwMode="auto">
          <a:xfrm>
            <a:off x="103237" y="3189610"/>
            <a:ext cx="25416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1" u="none" strike="noStrike" cap="none" normalizeH="0" baseline="0" dirty="0">
                <a:ln>
                  <a:noFill/>
                </a:ln>
                <a:solidFill>
                  <a:schemeClr val="tx1"/>
                </a:solidFill>
                <a:effectLst/>
                <a:latin typeface="Arial" panose="020B0604020202020204" pitchFamily="34" charset="0"/>
              </a:rPr>
              <a:t>“If you’re not with us, you’re against us.”</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1" u="none" strike="noStrike" cap="none" normalizeH="0" baseline="0" dirty="0">
                <a:ln>
                  <a:noFill/>
                </a:ln>
                <a:solidFill>
                  <a:schemeClr val="tx1"/>
                </a:solidFill>
                <a:effectLst/>
                <a:latin typeface="Arial" panose="020B0604020202020204" pitchFamily="34" charset="0"/>
              </a:rPr>
              <a:t>“You want to be like your sister and go to university, so you want to be a girl now?”</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1" u="none" strike="noStrike" cap="none" normalizeH="0" baseline="0" dirty="0">
                <a:ln>
                  <a:noFill/>
                </a:ln>
                <a:solidFill>
                  <a:schemeClr val="tx1"/>
                </a:solidFill>
                <a:effectLst/>
                <a:latin typeface="Arial" panose="020B0604020202020204" pitchFamily="34" charset="0"/>
              </a:rPr>
              <a:t>“What kind of man would that make me?”</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3" name="Rectangle 5">
            <a:extLst>
              <a:ext uri="{FF2B5EF4-FFF2-40B4-BE49-F238E27FC236}">
                <a16:creationId xmlns:a16="http://schemas.microsoft.com/office/drawing/2014/main" id="{D12E287D-EC51-468F-A6C0-31E8E73243A5}"/>
              </a:ext>
            </a:extLst>
          </p:cNvPr>
          <p:cNvSpPr>
            <a:spLocks noChangeArrowheads="1"/>
          </p:cNvSpPr>
          <p:nvPr/>
        </p:nvSpPr>
        <p:spPr bwMode="auto">
          <a:xfrm>
            <a:off x="154856" y="3969933"/>
            <a:ext cx="243840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“I don’t want to get kicked out of this school, I want to get good grades.”</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“You just want to get rid of me.”</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14" name="Rectangle 6">
            <a:extLst>
              <a:ext uri="{FF2B5EF4-FFF2-40B4-BE49-F238E27FC236}">
                <a16:creationId xmlns:a16="http://schemas.microsoft.com/office/drawing/2014/main" id="{33187163-B550-6865-98DC-EBA6123B9D34}"/>
              </a:ext>
            </a:extLst>
          </p:cNvPr>
          <p:cNvSpPr>
            <a:spLocks noChangeArrowheads="1"/>
          </p:cNvSpPr>
          <p:nvPr/>
        </p:nvSpPr>
        <p:spPr bwMode="auto">
          <a:xfrm>
            <a:off x="103236" y="4689362"/>
            <a:ext cx="2438401"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“I should have told the police exactly what happened… but I couldn’t.”</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“If I told the police it would ruin me.”</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15" name="Rectangle 7">
            <a:extLst>
              <a:ext uri="{FF2B5EF4-FFF2-40B4-BE49-F238E27FC236}">
                <a16:creationId xmlns:a16="http://schemas.microsoft.com/office/drawing/2014/main" id="{722D42C5-CC2B-E36A-0898-F9839431DD45}"/>
              </a:ext>
            </a:extLst>
          </p:cNvPr>
          <p:cNvSpPr>
            <a:spLocks noChangeArrowheads="1"/>
          </p:cNvSpPr>
          <p:nvPr/>
        </p:nvSpPr>
        <p:spPr bwMode="auto">
          <a:xfrm>
            <a:off x="103236" y="5408791"/>
            <a:ext cx="243840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“That bracelet has been in our family for four generations.”</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“Damned if I do, damned if I don’t.”</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16" name="Rectangle 7">
            <a:extLst>
              <a:ext uri="{FF2B5EF4-FFF2-40B4-BE49-F238E27FC236}">
                <a16:creationId xmlns:a16="http://schemas.microsoft.com/office/drawing/2014/main" id="{911284F5-83F8-E4F7-7E36-891C544B0A68}"/>
              </a:ext>
            </a:extLst>
          </p:cNvPr>
          <p:cNvSpPr>
            <a:spLocks noChangeArrowheads="1"/>
          </p:cNvSpPr>
          <p:nvPr/>
        </p:nvSpPr>
        <p:spPr bwMode="auto">
          <a:xfrm>
            <a:off x="103236" y="6081995"/>
            <a:ext cx="2438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1" u="none" strike="noStrike" cap="none" normalizeH="0" baseline="0" dirty="0">
                <a:ln>
                  <a:noFill/>
                </a:ln>
                <a:solidFill>
                  <a:schemeClr val="tx1"/>
                </a:solidFill>
                <a:effectLst/>
                <a:latin typeface="Arial" panose="020B0604020202020204" pitchFamily="34" charset="0"/>
              </a:rPr>
              <a:t>“Trying to forget about what I love most brings a tear to my eye, but I’m a man in here we are not allowed to cry”</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819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D9CF-679C-6939-262A-BCDD4DC3D1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5E177B-C705-9DC3-1346-B50041086BEA}"/>
              </a:ext>
            </a:extLst>
          </p:cNvPr>
          <p:cNvSpPr txBox="1"/>
          <p:nvPr/>
        </p:nvSpPr>
        <p:spPr>
          <a:xfrm>
            <a:off x="6092508" y="19007"/>
            <a:ext cx="4876800" cy="584775"/>
          </a:xfrm>
          <a:prstGeom prst="rect">
            <a:avLst/>
          </a:prstGeom>
          <a:noFill/>
        </p:spPr>
        <p:txBody>
          <a:bodyPr wrap="square" rtlCol="0">
            <a:spAutoFit/>
          </a:bodyPr>
          <a:lstStyle/>
          <a:p>
            <a:pPr algn="ctr"/>
            <a:r>
              <a:rPr lang="en-GB" sz="3200" b="1" u="sng" dirty="0"/>
              <a:t>Peer Assessment</a:t>
            </a:r>
          </a:p>
        </p:txBody>
      </p:sp>
      <p:sp>
        <p:nvSpPr>
          <p:cNvPr id="4" name="TextBox 3">
            <a:extLst>
              <a:ext uri="{FF2B5EF4-FFF2-40B4-BE49-F238E27FC236}">
                <a16:creationId xmlns:a16="http://schemas.microsoft.com/office/drawing/2014/main" id="{423B0777-3C51-2010-7750-C845D35EF80F}"/>
              </a:ext>
            </a:extLst>
          </p:cNvPr>
          <p:cNvSpPr txBox="1"/>
          <p:nvPr/>
        </p:nvSpPr>
        <p:spPr>
          <a:xfrm>
            <a:off x="1" y="19007"/>
            <a:ext cx="4876800" cy="830997"/>
          </a:xfrm>
          <a:prstGeom prst="rect">
            <a:avLst/>
          </a:prstGeom>
          <a:noFill/>
          <a:ln>
            <a:solidFill>
              <a:schemeClr val="tx1"/>
            </a:solidFill>
          </a:ln>
          <a:effectLst>
            <a:glow rad="63500">
              <a:schemeClr val="accent1">
                <a:satMod val="175000"/>
                <a:alpha val="40000"/>
              </a:schemeClr>
            </a:glow>
          </a:effectLst>
        </p:spPr>
        <p:txBody>
          <a:bodyPr wrap="square" rtlCol="0">
            <a:spAutoFit/>
          </a:bodyPr>
          <a:lstStyle/>
          <a:p>
            <a:r>
              <a:rPr lang="en-GB" sz="1600" dirty="0"/>
              <a:t>SWAP BOOKS (Guided by Teacher) Using the success criteria you are given by your teacher, analyse the PETAZL Paragraph you have produced.</a:t>
            </a:r>
          </a:p>
        </p:txBody>
      </p:sp>
      <p:grpSp>
        <p:nvGrpSpPr>
          <p:cNvPr id="9" name="Group 8">
            <a:extLst>
              <a:ext uri="{FF2B5EF4-FFF2-40B4-BE49-F238E27FC236}">
                <a16:creationId xmlns:a16="http://schemas.microsoft.com/office/drawing/2014/main" id="{C32172D7-6429-B856-3851-9E8E83381E15}"/>
              </a:ext>
            </a:extLst>
          </p:cNvPr>
          <p:cNvGrpSpPr/>
          <p:nvPr/>
        </p:nvGrpSpPr>
        <p:grpSpPr>
          <a:xfrm>
            <a:off x="1311766" y="908357"/>
            <a:ext cx="545591" cy="182912"/>
            <a:chOff x="2176741" y="4009838"/>
            <a:chExt cx="545591" cy="182912"/>
          </a:xfrm>
        </p:grpSpPr>
        <p:pic>
          <p:nvPicPr>
            <p:cNvPr id="10" name="Graphic 9" descr="Star with solid fill">
              <a:extLst>
                <a:ext uri="{FF2B5EF4-FFF2-40B4-BE49-F238E27FC236}">
                  <a16:creationId xmlns:a16="http://schemas.microsoft.com/office/drawing/2014/main" id="{ED039CD6-806F-0CF1-F176-99BC028E87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6741" y="4009838"/>
              <a:ext cx="182912" cy="182912"/>
            </a:xfrm>
            <a:prstGeom prst="rect">
              <a:avLst/>
            </a:prstGeom>
          </p:spPr>
        </p:pic>
        <p:pic>
          <p:nvPicPr>
            <p:cNvPr id="11" name="Graphic 10" descr="Star with solid fill">
              <a:extLst>
                <a:ext uri="{FF2B5EF4-FFF2-40B4-BE49-F238E27FC236}">
                  <a16:creationId xmlns:a16="http://schemas.microsoft.com/office/drawing/2014/main" id="{032EA722-AE8C-B5AF-F539-6641F71FF8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9653" y="4009838"/>
              <a:ext cx="182912" cy="182912"/>
            </a:xfrm>
            <a:prstGeom prst="rect">
              <a:avLst/>
            </a:prstGeom>
          </p:spPr>
        </p:pic>
        <p:pic>
          <p:nvPicPr>
            <p:cNvPr id="12" name="Graphic 11" descr="Star with solid fill">
              <a:extLst>
                <a:ext uri="{FF2B5EF4-FFF2-40B4-BE49-F238E27FC236}">
                  <a16:creationId xmlns:a16="http://schemas.microsoft.com/office/drawing/2014/main" id="{DAE7ADB5-984C-9B6D-D33F-274EF1A08F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9420" y="4009838"/>
              <a:ext cx="182912" cy="182912"/>
            </a:xfrm>
            <a:prstGeom prst="rect">
              <a:avLst/>
            </a:prstGeom>
          </p:spPr>
        </p:pic>
      </p:grpSp>
      <p:grpSp>
        <p:nvGrpSpPr>
          <p:cNvPr id="13" name="Group 12">
            <a:extLst>
              <a:ext uri="{FF2B5EF4-FFF2-40B4-BE49-F238E27FC236}">
                <a16:creationId xmlns:a16="http://schemas.microsoft.com/office/drawing/2014/main" id="{8F4FAB14-9B2B-8C22-4DD1-47A905868FD7}"/>
              </a:ext>
            </a:extLst>
          </p:cNvPr>
          <p:cNvGrpSpPr/>
          <p:nvPr/>
        </p:nvGrpSpPr>
        <p:grpSpPr>
          <a:xfrm>
            <a:off x="2319351" y="893806"/>
            <a:ext cx="720544" cy="183567"/>
            <a:chOff x="910649" y="4832892"/>
            <a:chExt cx="720544" cy="183567"/>
          </a:xfrm>
        </p:grpSpPr>
        <p:pic>
          <p:nvPicPr>
            <p:cNvPr id="14" name="Graphic 13" descr="Star with solid fill">
              <a:extLst>
                <a:ext uri="{FF2B5EF4-FFF2-40B4-BE49-F238E27FC236}">
                  <a16:creationId xmlns:a16="http://schemas.microsoft.com/office/drawing/2014/main" id="{5DB207A0-8D52-8388-B82B-DFA8389B7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649" y="4832892"/>
              <a:ext cx="182912" cy="182912"/>
            </a:xfrm>
            <a:prstGeom prst="rect">
              <a:avLst/>
            </a:prstGeom>
          </p:spPr>
        </p:pic>
        <p:pic>
          <p:nvPicPr>
            <p:cNvPr id="15" name="Graphic 14" descr="Star with solid fill">
              <a:extLst>
                <a:ext uri="{FF2B5EF4-FFF2-40B4-BE49-F238E27FC236}">
                  <a16:creationId xmlns:a16="http://schemas.microsoft.com/office/drawing/2014/main" id="{2FCDF12E-58C3-A8DF-9F84-6CC9A6DA61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8281" y="4833547"/>
              <a:ext cx="182912" cy="182912"/>
            </a:xfrm>
            <a:prstGeom prst="rect">
              <a:avLst/>
            </a:prstGeom>
          </p:spPr>
        </p:pic>
        <p:pic>
          <p:nvPicPr>
            <p:cNvPr id="16" name="Graphic 15" descr="Star with solid fill">
              <a:extLst>
                <a:ext uri="{FF2B5EF4-FFF2-40B4-BE49-F238E27FC236}">
                  <a16:creationId xmlns:a16="http://schemas.microsoft.com/office/drawing/2014/main" id="{BB8C5346-9D1E-0F63-D605-7B05B3A66E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369" y="4832892"/>
              <a:ext cx="182912" cy="182912"/>
            </a:xfrm>
            <a:prstGeom prst="rect">
              <a:avLst/>
            </a:prstGeom>
          </p:spPr>
        </p:pic>
        <p:pic>
          <p:nvPicPr>
            <p:cNvPr id="17" name="Graphic 16" descr="Star with solid fill">
              <a:extLst>
                <a:ext uri="{FF2B5EF4-FFF2-40B4-BE49-F238E27FC236}">
                  <a16:creationId xmlns:a16="http://schemas.microsoft.com/office/drawing/2014/main" id="{F95FD3DD-38B2-1AD1-BBAC-12856AD46A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561" y="4832892"/>
              <a:ext cx="182912" cy="182912"/>
            </a:xfrm>
            <a:prstGeom prst="rect">
              <a:avLst/>
            </a:prstGeom>
          </p:spPr>
        </p:pic>
      </p:grpSp>
      <p:grpSp>
        <p:nvGrpSpPr>
          <p:cNvPr id="18" name="Group 17">
            <a:extLst>
              <a:ext uri="{FF2B5EF4-FFF2-40B4-BE49-F238E27FC236}">
                <a16:creationId xmlns:a16="http://schemas.microsoft.com/office/drawing/2014/main" id="{0C76335D-3DB1-2EAD-DB5F-613DE41C8519}"/>
              </a:ext>
            </a:extLst>
          </p:cNvPr>
          <p:cNvGrpSpPr/>
          <p:nvPr/>
        </p:nvGrpSpPr>
        <p:grpSpPr>
          <a:xfrm>
            <a:off x="3543399" y="897386"/>
            <a:ext cx="919265" cy="190126"/>
            <a:chOff x="254534" y="6622921"/>
            <a:chExt cx="919265" cy="190126"/>
          </a:xfrm>
        </p:grpSpPr>
        <p:grpSp>
          <p:nvGrpSpPr>
            <p:cNvPr id="19" name="Group 18">
              <a:extLst>
                <a:ext uri="{FF2B5EF4-FFF2-40B4-BE49-F238E27FC236}">
                  <a16:creationId xmlns:a16="http://schemas.microsoft.com/office/drawing/2014/main" id="{D570ED52-7D5D-3A01-63BA-2897318B8FCE}"/>
                </a:ext>
              </a:extLst>
            </p:cNvPr>
            <p:cNvGrpSpPr/>
            <p:nvPr/>
          </p:nvGrpSpPr>
          <p:grpSpPr>
            <a:xfrm>
              <a:off x="254534" y="6630135"/>
              <a:ext cx="545591" cy="182912"/>
              <a:chOff x="2176741" y="4009838"/>
              <a:chExt cx="545591" cy="182912"/>
            </a:xfrm>
          </p:grpSpPr>
          <p:pic>
            <p:nvPicPr>
              <p:cNvPr id="23" name="Graphic 22" descr="Star with solid fill">
                <a:extLst>
                  <a:ext uri="{FF2B5EF4-FFF2-40B4-BE49-F238E27FC236}">
                    <a16:creationId xmlns:a16="http://schemas.microsoft.com/office/drawing/2014/main" id="{097E1133-9771-6045-2534-5372B53E4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6741" y="4009838"/>
                <a:ext cx="182912" cy="182912"/>
              </a:xfrm>
              <a:prstGeom prst="rect">
                <a:avLst/>
              </a:prstGeom>
            </p:spPr>
          </p:pic>
          <p:pic>
            <p:nvPicPr>
              <p:cNvPr id="24" name="Graphic 23" descr="Star with solid fill">
                <a:extLst>
                  <a:ext uri="{FF2B5EF4-FFF2-40B4-BE49-F238E27FC236}">
                    <a16:creationId xmlns:a16="http://schemas.microsoft.com/office/drawing/2014/main" id="{2A139CD3-D909-E1BE-4375-FD20D659D2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9653" y="4009838"/>
                <a:ext cx="182912" cy="182912"/>
              </a:xfrm>
              <a:prstGeom prst="rect">
                <a:avLst/>
              </a:prstGeom>
            </p:spPr>
          </p:pic>
          <p:pic>
            <p:nvPicPr>
              <p:cNvPr id="25" name="Graphic 24" descr="Star with solid fill">
                <a:extLst>
                  <a:ext uri="{FF2B5EF4-FFF2-40B4-BE49-F238E27FC236}">
                    <a16:creationId xmlns:a16="http://schemas.microsoft.com/office/drawing/2014/main" id="{0AB490D0-F3DD-3C73-987E-098F4E9B89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9420" y="4009838"/>
                <a:ext cx="182912" cy="182912"/>
              </a:xfrm>
              <a:prstGeom prst="rect">
                <a:avLst/>
              </a:prstGeom>
            </p:spPr>
          </p:pic>
        </p:grpSp>
        <p:grpSp>
          <p:nvGrpSpPr>
            <p:cNvPr id="20" name="Group 19">
              <a:extLst>
                <a:ext uri="{FF2B5EF4-FFF2-40B4-BE49-F238E27FC236}">
                  <a16:creationId xmlns:a16="http://schemas.microsoft.com/office/drawing/2014/main" id="{21CF9C95-AE49-8929-1779-E18F10AA805A}"/>
                </a:ext>
              </a:extLst>
            </p:cNvPr>
            <p:cNvGrpSpPr/>
            <p:nvPr/>
          </p:nvGrpSpPr>
          <p:grpSpPr>
            <a:xfrm>
              <a:off x="800125" y="6622921"/>
              <a:ext cx="373674" cy="182912"/>
              <a:chOff x="3047717" y="3162424"/>
              <a:chExt cx="373674" cy="182912"/>
            </a:xfrm>
          </p:grpSpPr>
          <p:pic>
            <p:nvPicPr>
              <p:cNvPr id="21" name="Graphic 20" descr="Star with solid fill">
                <a:extLst>
                  <a:ext uri="{FF2B5EF4-FFF2-40B4-BE49-F238E27FC236}">
                    <a16:creationId xmlns:a16="http://schemas.microsoft.com/office/drawing/2014/main" id="{6453F392-F968-B0EB-FEC3-C66D8C614B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717" y="3162424"/>
                <a:ext cx="182912" cy="182912"/>
              </a:xfrm>
              <a:prstGeom prst="rect">
                <a:avLst/>
              </a:prstGeom>
            </p:spPr>
          </p:pic>
          <p:pic>
            <p:nvPicPr>
              <p:cNvPr id="22" name="Graphic 21" descr="Star with solid fill">
                <a:extLst>
                  <a:ext uri="{FF2B5EF4-FFF2-40B4-BE49-F238E27FC236}">
                    <a16:creationId xmlns:a16="http://schemas.microsoft.com/office/drawing/2014/main" id="{6DED429E-24E1-557B-B015-AF6C36CB4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8479" y="3162424"/>
                <a:ext cx="182912" cy="182912"/>
              </a:xfrm>
              <a:prstGeom prst="rect">
                <a:avLst/>
              </a:prstGeom>
            </p:spPr>
          </p:pic>
        </p:grpSp>
      </p:grpSp>
      <p:pic>
        <p:nvPicPr>
          <p:cNvPr id="33" name="Picture 32" descr="A person in a suit and tie&#10;&#10;AI-generated content may be incorrect.">
            <a:extLst>
              <a:ext uri="{FF2B5EF4-FFF2-40B4-BE49-F238E27FC236}">
                <a16:creationId xmlns:a16="http://schemas.microsoft.com/office/drawing/2014/main" id="{44DC1A62-740B-912D-C429-C6E565EB7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505" y="19007"/>
            <a:ext cx="1275549" cy="2029907"/>
          </a:xfrm>
          <a:prstGeom prst="rect">
            <a:avLst/>
          </a:prstGeom>
          <a:effectLst>
            <a:glow rad="101600">
              <a:schemeClr val="accent1">
                <a:alpha val="60000"/>
              </a:schemeClr>
            </a:glow>
          </a:effectLst>
        </p:spPr>
      </p:pic>
      <p:sp>
        <p:nvSpPr>
          <p:cNvPr id="35" name="TextBox 34">
            <a:extLst>
              <a:ext uri="{FF2B5EF4-FFF2-40B4-BE49-F238E27FC236}">
                <a16:creationId xmlns:a16="http://schemas.microsoft.com/office/drawing/2014/main" id="{717CCBB9-7004-87E6-B130-315502907C23}"/>
              </a:ext>
            </a:extLst>
          </p:cNvPr>
          <p:cNvSpPr txBox="1"/>
          <p:nvPr/>
        </p:nvSpPr>
        <p:spPr>
          <a:xfrm rot="16200000">
            <a:off x="9157487" y="3824423"/>
            <a:ext cx="4790078" cy="1239057"/>
          </a:xfrm>
          <a:prstGeom prst="rect">
            <a:avLst/>
          </a:prstGeom>
          <a:noFill/>
          <a:ln>
            <a:solidFill>
              <a:schemeClr val="tx1"/>
            </a:solidFill>
          </a:ln>
          <a:effectLst>
            <a:glow rad="139700">
              <a:schemeClr val="accent1">
                <a:satMod val="175000"/>
                <a:alpha val="40000"/>
              </a:schemeClr>
            </a:glow>
          </a:effectLst>
        </p:spPr>
        <p:txBody>
          <a:bodyPr wrap="square">
            <a:spAutoFit/>
          </a:bodyPr>
          <a:lstStyle/>
          <a:p>
            <a:pPr>
              <a:lnSpc>
                <a:spcPct val="115000"/>
              </a:lnSpc>
              <a:spcAft>
                <a:spcPts val="800"/>
              </a:spcAft>
              <a:buNone/>
            </a:pPr>
            <a:r>
              <a:rPr lang="en-GB"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 Grade Guidance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Grade 4–6:</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P, E, A, L secure</a:t>
            </a:r>
          </a:p>
          <a:p>
            <a:pPr marL="342900" lvl="0" indent="-342900">
              <a:lnSpc>
                <a:spcPct val="115000"/>
              </a:lnSpc>
              <a:spcAft>
                <a:spcPts val="800"/>
              </a:spcAft>
              <a:buSzPts val="1000"/>
              <a:buFont typeface="Symbol" panose="05050102010706020507" pitchFamily="18" charset="2"/>
              <a:buChar char=""/>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Grade 7:</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Clear T and Z</a:t>
            </a:r>
          </a:p>
          <a:p>
            <a:pPr marL="342900" lvl="0" indent="-342900">
              <a:lnSpc>
                <a:spcPct val="115000"/>
              </a:lnSpc>
              <a:spcAft>
                <a:spcPts val="800"/>
              </a:spcAft>
              <a:buSzPts val="1000"/>
              <a:buFont typeface="Symbol" panose="05050102010706020507" pitchFamily="18" charset="2"/>
              <a:buChar char=""/>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Grade 8–9:</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Perceptive Zoom + confident Link to authorial intent</a:t>
            </a:r>
          </a:p>
        </p:txBody>
      </p:sp>
      <p:sp>
        <p:nvSpPr>
          <p:cNvPr id="37" name="TextBox 36">
            <a:extLst>
              <a:ext uri="{FF2B5EF4-FFF2-40B4-BE49-F238E27FC236}">
                <a16:creationId xmlns:a16="http://schemas.microsoft.com/office/drawing/2014/main" id="{DBF90A00-B23F-8E7B-F1BA-BEC02CE81640}"/>
              </a:ext>
            </a:extLst>
          </p:cNvPr>
          <p:cNvSpPr txBox="1"/>
          <p:nvPr/>
        </p:nvSpPr>
        <p:spPr>
          <a:xfrm>
            <a:off x="5048369" y="496520"/>
            <a:ext cx="5920939" cy="1311321"/>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P – Point</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Make a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clear argument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that answers the question</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Focus on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what Mullings presents</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(theme, character, idea)</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Use confident academic language</a:t>
            </a:r>
          </a:p>
        </p:txBody>
      </p:sp>
      <p:sp>
        <p:nvSpPr>
          <p:cNvPr id="39" name="TextBox 38">
            <a:extLst>
              <a:ext uri="{FF2B5EF4-FFF2-40B4-BE49-F238E27FC236}">
                <a16:creationId xmlns:a16="http://schemas.microsoft.com/office/drawing/2014/main" id="{690E4488-EC71-0EE4-12BE-3B00FCDA76BA}"/>
              </a:ext>
            </a:extLst>
          </p:cNvPr>
          <p:cNvSpPr txBox="1"/>
          <p:nvPr/>
        </p:nvSpPr>
        <p:spPr>
          <a:xfrm>
            <a:off x="5048369" y="1861504"/>
            <a:ext cx="6172200" cy="1311321"/>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E – Evidence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Use a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short, relevant quotation</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from the text</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Embed the quote smoothly into your sentence</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Choose evidence that directly supports your point</a:t>
            </a:r>
          </a:p>
        </p:txBody>
      </p:sp>
      <p:sp>
        <p:nvSpPr>
          <p:cNvPr id="41" name="TextBox 40">
            <a:extLst>
              <a:ext uri="{FF2B5EF4-FFF2-40B4-BE49-F238E27FC236}">
                <a16:creationId xmlns:a16="http://schemas.microsoft.com/office/drawing/2014/main" id="{0FF4F42F-1E9A-A889-FDEB-E1C906EF3B1A}"/>
              </a:ext>
            </a:extLst>
          </p:cNvPr>
          <p:cNvSpPr txBox="1"/>
          <p:nvPr/>
        </p:nvSpPr>
        <p:spPr>
          <a:xfrm>
            <a:off x="5048369" y="3248084"/>
            <a:ext cx="6172200" cy="1922578"/>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T – Technique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Identify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how</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Mullings creates meaning</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Use subject-specific terminology</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Techniques can include:</a:t>
            </a:r>
          </a:p>
          <a:p>
            <a:pPr marL="342900" lvl="0" indent="-342900">
              <a:spcAft>
                <a:spcPts val="800"/>
              </a:spcAft>
              <a:buSzPts val="1000"/>
              <a:buFont typeface="Symbol" panose="05050102010706020507" pitchFamily="18" charset="2"/>
              <a:buChar char=""/>
              <a:tabLst>
                <a:tab pos="457200" algn="l"/>
              </a:tabLs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Stage directions, Dialogue, Symbolism (e.g. the bracelet), Structure (flashbacks, silence, pauses)</a:t>
            </a:r>
          </a:p>
        </p:txBody>
      </p:sp>
      <p:sp>
        <p:nvSpPr>
          <p:cNvPr id="43" name="TextBox 42">
            <a:extLst>
              <a:ext uri="{FF2B5EF4-FFF2-40B4-BE49-F238E27FC236}">
                <a16:creationId xmlns:a16="http://schemas.microsoft.com/office/drawing/2014/main" id="{1B4CAF29-A244-C4EB-FB7F-8D50B9835BB7}"/>
              </a:ext>
            </a:extLst>
          </p:cNvPr>
          <p:cNvSpPr txBox="1"/>
          <p:nvPr/>
        </p:nvSpPr>
        <p:spPr>
          <a:xfrm>
            <a:off x="5048369" y="5321180"/>
            <a:ext cx="6172200" cy="1311321"/>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A – Analysis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Explain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why</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the evidence is important</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Explore meanings, emotions, and effects</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Link back to the question</a:t>
            </a:r>
          </a:p>
        </p:txBody>
      </p:sp>
      <p:sp>
        <p:nvSpPr>
          <p:cNvPr id="47" name="TextBox 46">
            <a:extLst>
              <a:ext uri="{FF2B5EF4-FFF2-40B4-BE49-F238E27FC236}">
                <a16:creationId xmlns:a16="http://schemas.microsoft.com/office/drawing/2014/main" id="{015937ED-5324-F9E0-A153-2E6B6FBAE47D}"/>
              </a:ext>
            </a:extLst>
          </p:cNvPr>
          <p:cNvSpPr txBox="1"/>
          <p:nvPr/>
        </p:nvSpPr>
        <p:spPr>
          <a:xfrm>
            <a:off x="0" y="5458164"/>
            <a:ext cx="4270415" cy="1311321"/>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L – Link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Link back to the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question or theme</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Mention Mullings’ message or intention</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Show why this matters overall</a:t>
            </a:r>
          </a:p>
        </p:txBody>
      </p:sp>
      <p:grpSp>
        <p:nvGrpSpPr>
          <p:cNvPr id="48" name="Group 47">
            <a:extLst>
              <a:ext uri="{FF2B5EF4-FFF2-40B4-BE49-F238E27FC236}">
                <a16:creationId xmlns:a16="http://schemas.microsoft.com/office/drawing/2014/main" id="{F1DF9D5C-C788-2463-FD48-BE5292087E71}"/>
              </a:ext>
            </a:extLst>
          </p:cNvPr>
          <p:cNvGrpSpPr/>
          <p:nvPr/>
        </p:nvGrpSpPr>
        <p:grpSpPr>
          <a:xfrm>
            <a:off x="474835" y="904600"/>
            <a:ext cx="373674" cy="182912"/>
            <a:chOff x="3047717" y="3162424"/>
            <a:chExt cx="373674" cy="182912"/>
          </a:xfrm>
        </p:grpSpPr>
        <p:pic>
          <p:nvPicPr>
            <p:cNvPr id="49" name="Graphic 48" descr="Star with solid fill">
              <a:extLst>
                <a:ext uri="{FF2B5EF4-FFF2-40B4-BE49-F238E27FC236}">
                  <a16:creationId xmlns:a16="http://schemas.microsoft.com/office/drawing/2014/main" id="{FB74D28B-BBA2-A752-1442-4B4B8B803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717" y="3162424"/>
              <a:ext cx="182912" cy="182912"/>
            </a:xfrm>
            <a:prstGeom prst="rect">
              <a:avLst/>
            </a:prstGeom>
          </p:spPr>
        </p:pic>
        <p:pic>
          <p:nvPicPr>
            <p:cNvPr id="50" name="Graphic 49" descr="Star with solid fill">
              <a:extLst>
                <a:ext uri="{FF2B5EF4-FFF2-40B4-BE49-F238E27FC236}">
                  <a16:creationId xmlns:a16="http://schemas.microsoft.com/office/drawing/2014/main" id="{9CEBA35A-A663-BC3B-6343-A69FA0E581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8479" y="3162424"/>
              <a:ext cx="182912" cy="182912"/>
            </a:xfrm>
            <a:prstGeom prst="rect">
              <a:avLst/>
            </a:prstGeom>
          </p:spPr>
        </p:pic>
      </p:grpSp>
      <p:pic>
        <p:nvPicPr>
          <p:cNvPr id="27" name="Picture 26" descr="A group of people sitting at a table&#10;&#10;AI-generated content may be incorrect.">
            <a:extLst>
              <a:ext uri="{FF2B5EF4-FFF2-40B4-BE49-F238E27FC236}">
                <a16:creationId xmlns:a16="http://schemas.microsoft.com/office/drawing/2014/main" id="{DBE57C19-C730-B9D3-6FFD-1922909AA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4" y="1165590"/>
            <a:ext cx="5067021" cy="2922774"/>
          </a:xfrm>
          <a:prstGeom prst="rect">
            <a:avLst/>
          </a:prstGeom>
        </p:spPr>
      </p:pic>
      <p:sp>
        <p:nvSpPr>
          <p:cNvPr id="28" name="TextBox 27">
            <a:extLst>
              <a:ext uri="{FF2B5EF4-FFF2-40B4-BE49-F238E27FC236}">
                <a16:creationId xmlns:a16="http://schemas.microsoft.com/office/drawing/2014/main" id="{4E11BCBE-23BA-08EA-3852-1F7AE4F90BD2}"/>
              </a:ext>
            </a:extLst>
          </p:cNvPr>
          <p:cNvSpPr txBox="1"/>
          <p:nvPr/>
        </p:nvSpPr>
        <p:spPr>
          <a:xfrm>
            <a:off x="19945" y="3724396"/>
            <a:ext cx="3948214" cy="1596784"/>
          </a:xfrm>
          <a:prstGeom prst="rect">
            <a:avLst/>
          </a:prstGeom>
          <a:noFill/>
        </p:spPr>
        <p:txBody>
          <a:bodyPr wrap="square">
            <a:spAutoFit/>
          </a:bodyPr>
          <a:lstStyle/>
          <a:p>
            <a:pPr>
              <a:lnSpc>
                <a:spcPct val="115000"/>
              </a:lnSpc>
              <a:spcAft>
                <a:spcPts val="800"/>
              </a:spcAft>
              <a:buNone/>
            </a:pPr>
            <a:r>
              <a:rPr lang="en-GB" sz="16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 Z – Zoom</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Zoom in on </a:t>
            </a:r>
            <a:r>
              <a:rPr lang="en-GB" sz="1600" b="1" kern="100" dirty="0">
                <a:effectLst/>
                <a:latin typeface="Aptos" panose="020B0004020202020204" pitchFamily="34" charset="0"/>
                <a:ea typeface="Aptos" panose="020B0004020202020204" pitchFamily="34" charset="0"/>
                <a:cs typeface="Times New Roman" panose="02020603050405020304" pitchFamily="18" charset="0"/>
              </a:rPr>
              <a:t>one word or detail</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Analyse language, movement, or silence</a:t>
            </a:r>
            <a:br>
              <a:rPr lang="en-GB" sz="1600" kern="100" dirty="0">
                <a:effectLst/>
                <a:latin typeface="Aptos" panose="020B0004020202020204" pitchFamily="34" charset="0"/>
                <a:ea typeface="Aptos" panose="020B0004020202020204" pitchFamily="34" charset="0"/>
                <a:cs typeface="Times New Roman" panose="02020603050405020304" pitchFamily="18" charset="0"/>
              </a:rPr>
            </a:br>
            <a:r>
              <a:rPr lang="en-GB" sz="16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Show perceptive thinking (Grade 7</a:t>
            </a:r>
            <a:r>
              <a:rPr lang="en-GB" sz="1600" kern="100" dirty="0">
                <a:effectLst/>
                <a:latin typeface="Aptos" panose="020B0004020202020204" pitchFamily="34" charset="0"/>
                <a:ea typeface="Aptos" panose="020B0004020202020204" pitchFamily="34" charset="0"/>
                <a:cs typeface="Aptos" panose="020B0004020202020204" pitchFamily="34" charset="0"/>
              </a:rPr>
              <a: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9 skill)</a:t>
            </a:r>
          </a:p>
        </p:txBody>
      </p:sp>
    </p:spTree>
    <p:extLst>
      <p:ext uri="{BB962C8B-B14F-4D97-AF65-F5344CB8AC3E}">
        <p14:creationId xmlns:p14="http://schemas.microsoft.com/office/powerpoint/2010/main" val="415968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5E59-D7D9-B8DB-08B9-CE8CFDBDCA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78DBE5-F4EC-753E-E186-AD2D472E3887}"/>
              </a:ext>
            </a:extLst>
          </p:cNvPr>
          <p:cNvSpPr txBox="1"/>
          <p:nvPr/>
        </p:nvSpPr>
        <p:spPr>
          <a:xfrm>
            <a:off x="112880" y="132204"/>
            <a:ext cx="3779520" cy="1740660"/>
          </a:xfrm>
          <a:prstGeom prst="rect">
            <a:avLst/>
          </a:prstGeom>
        </p:spPr>
        <p:txBody>
          <a:bodyPr vert="horz" lIns="91440" tIns="45720" rIns="91440" bIns="45720" rtlCol="0" anchor="b">
            <a:normAutofit/>
          </a:bodyPr>
          <a:lstStyle/>
          <a:p>
            <a:pPr>
              <a:lnSpc>
                <a:spcPct val="90000"/>
              </a:lnSpc>
              <a:spcBef>
                <a:spcPct val="0"/>
              </a:spcBef>
            </a:pPr>
            <a:r>
              <a:rPr lang="en-US" sz="2800" b="1" kern="1200" dirty="0">
                <a:solidFill>
                  <a:schemeClr val="tx1"/>
                </a:solidFill>
                <a:latin typeface="+mj-lt"/>
                <a:ea typeface="+mj-ea"/>
                <a:cs typeface="+mj-cs"/>
              </a:rPr>
              <a:t>Lesson 4: </a:t>
            </a:r>
            <a:r>
              <a:rPr lang="en-US" sz="2800" i="1" kern="1200" dirty="0">
                <a:solidFill>
                  <a:schemeClr val="tx1"/>
                </a:solidFill>
                <a:latin typeface="+mj-lt"/>
                <a:ea typeface="+mj-ea"/>
                <a:cs typeface="+mj-cs"/>
              </a:rPr>
              <a:t>Blake and ‘The Boys’ – Peer Pressure and Toxic Loyalty</a:t>
            </a:r>
          </a:p>
          <a:p>
            <a:pPr>
              <a:lnSpc>
                <a:spcPct val="90000"/>
              </a:lnSpc>
              <a:spcBef>
                <a:spcPct val="0"/>
              </a:spcBef>
              <a:spcAft>
                <a:spcPts val="600"/>
              </a:spcAft>
            </a:pPr>
            <a:endParaRPr lang="en-US" sz="2800" kern="1200" dirty="0">
              <a:solidFill>
                <a:schemeClr val="tx1"/>
              </a:solidFill>
              <a:latin typeface="+mj-lt"/>
              <a:ea typeface="+mj-ea"/>
              <a:cs typeface="+mj-cs"/>
            </a:endParaRPr>
          </a:p>
        </p:txBody>
      </p:sp>
      <p:pic>
        <p:nvPicPr>
          <p:cNvPr id="3" name="Picture 2" descr="A person in a suit with a badge on his pocket&#10;&#10;AI-generated content may be incorrect.">
            <a:extLst>
              <a:ext uri="{FF2B5EF4-FFF2-40B4-BE49-F238E27FC236}">
                <a16:creationId xmlns:a16="http://schemas.microsoft.com/office/drawing/2014/main" id="{8FD93E69-139E-2342-FA84-457D749AAD02}"/>
              </a:ext>
            </a:extLst>
          </p:cNvPr>
          <p:cNvPicPr>
            <a:picLocks noChangeAspect="1"/>
          </p:cNvPicPr>
          <p:nvPr/>
        </p:nvPicPr>
        <p:blipFill>
          <a:blip r:embed="rId2">
            <a:extLst>
              <a:ext uri="{28A0092B-C50C-407E-A947-70E740481C1C}">
                <a14:useLocalDpi xmlns:a14="http://schemas.microsoft.com/office/drawing/2010/main" val="0"/>
              </a:ext>
            </a:extLst>
          </a:blip>
          <a:srcRect l="13737" r="14486"/>
          <a:stretch>
            <a:fillRect/>
          </a:stretch>
        </p:blipFill>
        <p:spPr>
          <a:xfrm>
            <a:off x="4894007" y="-3"/>
            <a:ext cx="3285713" cy="685800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30" name="Picture 29" descr="A group of men in black hoodies&#10;&#10;AI-generated content may be incorrect.">
            <a:extLst>
              <a:ext uri="{FF2B5EF4-FFF2-40B4-BE49-F238E27FC236}">
                <a16:creationId xmlns:a16="http://schemas.microsoft.com/office/drawing/2014/main" id="{7E957424-5EF0-B811-FE88-7224CD5B7E61}"/>
              </a:ext>
            </a:extLst>
          </p:cNvPr>
          <p:cNvPicPr>
            <a:picLocks noChangeAspect="1"/>
          </p:cNvPicPr>
          <p:nvPr/>
        </p:nvPicPr>
        <p:blipFill>
          <a:blip r:embed="rId3">
            <a:extLst>
              <a:ext uri="{28A0092B-C50C-407E-A947-70E740481C1C}">
                <a14:useLocalDpi xmlns:a14="http://schemas.microsoft.com/office/drawing/2010/main" val="0"/>
              </a:ext>
            </a:extLst>
          </a:blip>
          <a:srcRect b="30459"/>
          <a:stretch>
            <a:fillRect/>
          </a:stretch>
        </p:blipFill>
        <p:spPr>
          <a:xfrm>
            <a:off x="8165645" y="3"/>
            <a:ext cx="4026354" cy="4194731"/>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p:spPr>
      </p:pic>
      <p:pic>
        <p:nvPicPr>
          <p:cNvPr id="27" name="Picture 26" descr="A group of men in uniform&#10;&#10;AI-generated content may be incorrect.">
            <a:extLst>
              <a:ext uri="{FF2B5EF4-FFF2-40B4-BE49-F238E27FC236}">
                <a16:creationId xmlns:a16="http://schemas.microsoft.com/office/drawing/2014/main" id="{0DCAA4B8-588C-0054-C19A-1F0BFE0283EB}"/>
              </a:ext>
            </a:extLst>
          </p:cNvPr>
          <p:cNvPicPr>
            <a:picLocks noChangeAspect="1"/>
          </p:cNvPicPr>
          <p:nvPr/>
        </p:nvPicPr>
        <p:blipFill>
          <a:blip r:embed="rId4">
            <a:extLst>
              <a:ext uri="{28A0092B-C50C-407E-A947-70E740481C1C}">
                <a14:useLocalDpi xmlns:a14="http://schemas.microsoft.com/office/drawing/2010/main" val="0"/>
              </a:ext>
            </a:extLst>
          </a:blip>
          <a:srcRect r="-1" b="6766"/>
          <a:stretch>
            <a:fillRect/>
          </a:stretch>
        </p:blipFill>
        <p:spPr>
          <a:xfrm>
            <a:off x="8182768" y="4362938"/>
            <a:ext cx="4009232" cy="2495062"/>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p:spPr>
      </p:pic>
      <p:sp>
        <p:nvSpPr>
          <p:cNvPr id="6" name="TextBox 5">
            <a:extLst>
              <a:ext uri="{FF2B5EF4-FFF2-40B4-BE49-F238E27FC236}">
                <a16:creationId xmlns:a16="http://schemas.microsoft.com/office/drawing/2014/main" id="{E48852A0-D87B-EE11-0E5F-9CAC4D4101DD}"/>
              </a:ext>
            </a:extLst>
          </p:cNvPr>
          <p:cNvSpPr txBox="1"/>
          <p:nvPr/>
        </p:nvSpPr>
        <p:spPr>
          <a:xfrm>
            <a:off x="0" y="1647139"/>
            <a:ext cx="4713514" cy="5524255"/>
          </a:xfrm>
          <a:prstGeom prst="rect">
            <a:avLst/>
          </a:prstGeom>
        </p:spPr>
        <p:txBody>
          <a:bodyPr vert="horz" lIns="91440" tIns="45720" rIns="91440" bIns="45720" rtlCol="0">
            <a:normAutofit fontScale="92500"/>
          </a:bodyPr>
          <a:lstStyle/>
          <a:p>
            <a:pPr lvl="0" algn="ctr">
              <a:lnSpc>
                <a:spcPct val="170000"/>
              </a:lnSpc>
              <a:spcAft>
                <a:spcPts val="600"/>
              </a:spcAft>
              <a:defRPr/>
            </a:pPr>
            <a:r>
              <a:rPr lang="en-US" sz="2400" b="1" u="sng" dirty="0"/>
              <a:t>Learning Objectives</a:t>
            </a:r>
          </a:p>
          <a:p>
            <a:pPr lvl="0" indent="-228600">
              <a:lnSpc>
                <a:spcPct val="150000"/>
              </a:lnSpc>
              <a:spcAft>
                <a:spcPts val="600"/>
              </a:spcAft>
              <a:buFont typeface="Arial" panose="020B0604020202020204" pitchFamily="34" charset="0"/>
              <a:buChar char="•"/>
              <a:defRPr/>
            </a:pPr>
            <a:r>
              <a:rPr kumimoji="0" lang="en-US" b="0" i="0" u="none" strike="noStrike" cap="none" spc="0" normalizeH="0" baseline="0" noProof="0" dirty="0">
                <a:ln>
                  <a:noFill/>
                </a:ln>
                <a:effectLst/>
                <a:uLnTx/>
                <a:uFillTx/>
              </a:rPr>
              <a:t>**: </a:t>
            </a:r>
            <a:r>
              <a:rPr lang="en-GB" dirty="0"/>
              <a:t>I can identify who Blake and ‘The Boys’ are and describe one way they pressure Michael.</a:t>
            </a:r>
          </a:p>
          <a:p>
            <a:pPr lvl="0" indent="-228600">
              <a:lnSpc>
                <a:spcPct val="150000"/>
              </a:lnSpc>
              <a:spcAft>
                <a:spcPts val="600"/>
              </a:spcAft>
              <a:buFont typeface="Arial" panose="020B0604020202020204" pitchFamily="34" charset="0"/>
              <a:buChar char="•"/>
              <a:defRPr/>
            </a:pPr>
            <a:r>
              <a:rPr lang="en-GB" dirty="0"/>
              <a:t>***: I can explain how Blake and ‘The Boys’ make Michael feel pressured, using evidence from the text.</a:t>
            </a:r>
          </a:p>
          <a:p>
            <a:pPr lvl="0" indent="-228600">
              <a:lnSpc>
                <a:spcPct val="150000"/>
              </a:lnSpc>
              <a:spcAft>
                <a:spcPts val="600"/>
              </a:spcAft>
              <a:buFont typeface="Arial" panose="020B0604020202020204" pitchFamily="34" charset="0"/>
              <a:buChar char="•"/>
              <a:defRPr/>
            </a:pPr>
            <a:r>
              <a:rPr lang="en-GB" dirty="0"/>
              <a:t>****: I can analyse how Mullings presents Blake and ‘The Boys’ as dangerous using dialogue, themes and stage directions.</a:t>
            </a:r>
          </a:p>
          <a:p>
            <a:pPr lvl="0" indent="-228600">
              <a:lnSpc>
                <a:spcPct val="150000"/>
              </a:lnSpc>
              <a:spcAft>
                <a:spcPts val="600"/>
              </a:spcAft>
              <a:buFont typeface="Arial" panose="020B0604020202020204" pitchFamily="34" charset="0"/>
              <a:buChar char="•"/>
              <a:defRPr/>
            </a:pPr>
            <a:r>
              <a:rPr lang="en-GB" dirty="0"/>
              <a:t>*****: I can evaluate why Mullings presents Blake and ‘The Boys’ as a source of danger and the message this sends to the audience.</a:t>
            </a:r>
            <a:endParaRPr kumimoji="0" lang="en-US" b="0" i="0" u="none" strike="noStrike" cap="none" spc="0" normalizeH="0" baseline="0" noProof="0" dirty="0">
              <a:ln>
                <a:noFill/>
              </a:ln>
              <a:effectLst/>
              <a:uLnTx/>
              <a:uFillTx/>
            </a:endParaRPr>
          </a:p>
        </p:txBody>
      </p:sp>
      <p:grpSp>
        <p:nvGrpSpPr>
          <p:cNvPr id="20" name="Group 19">
            <a:extLst>
              <a:ext uri="{FF2B5EF4-FFF2-40B4-BE49-F238E27FC236}">
                <a16:creationId xmlns:a16="http://schemas.microsoft.com/office/drawing/2014/main" id="{311AAECA-29A9-EBAA-6386-9B24C4018C29}"/>
              </a:ext>
            </a:extLst>
          </p:cNvPr>
          <p:cNvGrpSpPr/>
          <p:nvPr/>
        </p:nvGrpSpPr>
        <p:grpSpPr>
          <a:xfrm>
            <a:off x="4339840" y="2850440"/>
            <a:ext cx="373674" cy="182912"/>
            <a:chOff x="3047717" y="3162424"/>
            <a:chExt cx="373674" cy="182912"/>
          </a:xfrm>
        </p:grpSpPr>
        <p:pic>
          <p:nvPicPr>
            <p:cNvPr id="22" name="Graphic 21" descr="Star with solid fill">
              <a:extLst>
                <a:ext uri="{FF2B5EF4-FFF2-40B4-BE49-F238E27FC236}">
                  <a16:creationId xmlns:a16="http://schemas.microsoft.com/office/drawing/2014/main" id="{626F73F1-9A6E-59BB-349C-3F6C5BC169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7717" y="3162424"/>
              <a:ext cx="182912" cy="182912"/>
            </a:xfrm>
            <a:prstGeom prst="rect">
              <a:avLst/>
            </a:prstGeom>
          </p:spPr>
        </p:pic>
        <p:pic>
          <p:nvPicPr>
            <p:cNvPr id="23" name="Graphic 22" descr="Star with solid fill">
              <a:extLst>
                <a:ext uri="{FF2B5EF4-FFF2-40B4-BE49-F238E27FC236}">
                  <a16:creationId xmlns:a16="http://schemas.microsoft.com/office/drawing/2014/main" id="{5E90373A-E37E-D146-3A06-E2DA388452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479" y="3162424"/>
              <a:ext cx="182912" cy="182912"/>
            </a:xfrm>
            <a:prstGeom prst="rect">
              <a:avLst/>
            </a:prstGeom>
          </p:spPr>
        </p:pic>
      </p:grpSp>
      <p:grpSp>
        <p:nvGrpSpPr>
          <p:cNvPr id="24" name="Group 23">
            <a:extLst>
              <a:ext uri="{FF2B5EF4-FFF2-40B4-BE49-F238E27FC236}">
                <a16:creationId xmlns:a16="http://schemas.microsoft.com/office/drawing/2014/main" id="{F8C302ED-6C2E-94A1-6CF8-1D95DC16A35C}"/>
              </a:ext>
            </a:extLst>
          </p:cNvPr>
          <p:cNvGrpSpPr/>
          <p:nvPr/>
        </p:nvGrpSpPr>
        <p:grpSpPr>
          <a:xfrm>
            <a:off x="1368296" y="4103278"/>
            <a:ext cx="545591" cy="182912"/>
            <a:chOff x="2176741" y="4009838"/>
            <a:chExt cx="545591" cy="182912"/>
          </a:xfrm>
        </p:grpSpPr>
        <p:pic>
          <p:nvPicPr>
            <p:cNvPr id="26" name="Graphic 25" descr="Star with solid fill">
              <a:extLst>
                <a:ext uri="{FF2B5EF4-FFF2-40B4-BE49-F238E27FC236}">
                  <a16:creationId xmlns:a16="http://schemas.microsoft.com/office/drawing/2014/main" id="{FA0BC1E0-ED2F-8C24-7F68-5ACE460DC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6741" y="4009838"/>
              <a:ext cx="182912" cy="182912"/>
            </a:xfrm>
            <a:prstGeom prst="rect">
              <a:avLst/>
            </a:prstGeom>
          </p:spPr>
        </p:pic>
        <p:pic>
          <p:nvPicPr>
            <p:cNvPr id="28" name="Graphic 27" descr="Star with solid fill">
              <a:extLst>
                <a:ext uri="{FF2B5EF4-FFF2-40B4-BE49-F238E27FC236}">
                  <a16:creationId xmlns:a16="http://schemas.microsoft.com/office/drawing/2014/main" id="{32AFC401-2895-3746-B6C9-6AB41C57A1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9653" y="4009838"/>
              <a:ext cx="182912" cy="182912"/>
            </a:xfrm>
            <a:prstGeom prst="rect">
              <a:avLst/>
            </a:prstGeom>
          </p:spPr>
        </p:pic>
        <p:pic>
          <p:nvPicPr>
            <p:cNvPr id="29" name="Graphic 28" descr="Star with solid fill">
              <a:extLst>
                <a:ext uri="{FF2B5EF4-FFF2-40B4-BE49-F238E27FC236}">
                  <a16:creationId xmlns:a16="http://schemas.microsoft.com/office/drawing/2014/main" id="{2F48CF13-0999-A521-1E6E-0BFE4A9D8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9420" y="4009838"/>
              <a:ext cx="182912" cy="182912"/>
            </a:xfrm>
            <a:prstGeom prst="rect">
              <a:avLst/>
            </a:prstGeom>
          </p:spPr>
        </p:pic>
      </p:grpSp>
      <p:grpSp>
        <p:nvGrpSpPr>
          <p:cNvPr id="31" name="Group 30">
            <a:extLst>
              <a:ext uri="{FF2B5EF4-FFF2-40B4-BE49-F238E27FC236}">
                <a16:creationId xmlns:a16="http://schemas.microsoft.com/office/drawing/2014/main" id="{1C14C4A9-1885-AEBC-8DE2-B800DE801A6B}"/>
              </a:ext>
            </a:extLst>
          </p:cNvPr>
          <p:cNvGrpSpPr/>
          <p:nvPr/>
        </p:nvGrpSpPr>
        <p:grpSpPr>
          <a:xfrm>
            <a:off x="3722945" y="5385802"/>
            <a:ext cx="720544" cy="183567"/>
            <a:chOff x="910649" y="4832892"/>
            <a:chExt cx="720544" cy="183567"/>
          </a:xfrm>
        </p:grpSpPr>
        <p:pic>
          <p:nvPicPr>
            <p:cNvPr id="33" name="Graphic 32" descr="Star with solid fill">
              <a:extLst>
                <a:ext uri="{FF2B5EF4-FFF2-40B4-BE49-F238E27FC236}">
                  <a16:creationId xmlns:a16="http://schemas.microsoft.com/office/drawing/2014/main" id="{5187576E-3FC9-610F-F0CA-280780B5A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649" y="4832892"/>
              <a:ext cx="182912" cy="182912"/>
            </a:xfrm>
            <a:prstGeom prst="rect">
              <a:avLst/>
            </a:prstGeom>
          </p:spPr>
        </p:pic>
        <p:pic>
          <p:nvPicPr>
            <p:cNvPr id="38" name="Graphic 37" descr="Star with solid fill">
              <a:extLst>
                <a:ext uri="{FF2B5EF4-FFF2-40B4-BE49-F238E27FC236}">
                  <a16:creationId xmlns:a16="http://schemas.microsoft.com/office/drawing/2014/main" id="{0A2E3FE9-ED68-B457-1360-4B5085C3F5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8281" y="4833547"/>
              <a:ext cx="182912" cy="182912"/>
            </a:xfrm>
            <a:prstGeom prst="rect">
              <a:avLst/>
            </a:prstGeom>
          </p:spPr>
        </p:pic>
        <p:pic>
          <p:nvPicPr>
            <p:cNvPr id="39" name="Graphic 38" descr="Star with solid fill">
              <a:extLst>
                <a:ext uri="{FF2B5EF4-FFF2-40B4-BE49-F238E27FC236}">
                  <a16:creationId xmlns:a16="http://schemas.microsoft.com/office/drawing/2014/main" id="{2E3F1919-E26E-2BC7-ADE2-F1058FC00A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369" y="4832892"/>
              <a:ext cx="182912" cy="182912"/>
            </a:xfrm>
            <a:prstGeom prst="rect">
              <a:avLst/>
            </a:prstGeom>
          </p:spPr>
        </p:pic>
        <p:pic>
          <p:nvPicPr>
            <p:cNvPr id="40" name="Graphic 39" descr="Star with solid fill">
              <a:extLst>
                <a:ext uri="{FF2B5EF4-FFF2-40B4-BE49-F238E27FC236}">
                  <a16:creationId xmlns:a16="http://schemas.microsoft.com/office/drawing/2014/main" id="{56B1D024-BF41-29CB-9F93-BEB491264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561" y="4832892"/>
              <a:ext cx="182912" cy="182912"/>
            </a:xfrm>
            <a:prstGeom prst="rect">
              <a:avLst/>
            </a:prstGeom>
          </p:spPr>
        </p:pic>
      </p:grpSp>
      <p:grpSp>
        <p:nvGrpSpPr>
          <p:cNvPr id="41" name="Group 40">
            <a:extLst>
              <a:ext uri="{FF2B5EF4-FFF2-40B4-BE49-F238E27FC236}">
                <a16:creationId xmlns:a16="http://schemas.microsoft.com/office/drawing/2014/main" id="{2201018D-725C-96FB-FACA-4FEBD71CB9BC}"/>
              </a:ext>
            </a:extLst>
          </p:cNvPr>
          <p:cNvGrpSpPr/>
          <p:nvPr/>
        </p:nvGrpSpPr>
        <p:grpSpPr>
          <a:xfrm>
            <a:off x="3892400" y="6590534"/>
            <a:ext cx="919265" cy="190126"/>
            <a:chOff x="254534" y="6622921"/>
            <a:chExt cx="919265" cy="190126"/>
          </a:xfrm>
        </p:grpSpPr>
        <p:grpSp>
          <p:nvGrpSpPr>
            <p:cNvPr id="42" name="Group 41">
              <a:extLst>
                <a:ext uri="{FF2B5EF4-FFF2-40B4-BE49-F238E27FC236}">
                  <a16:creationId xmlns:a16="http://schemas.microsoft.com/office/drawing/2014/main" id="{651A30EE-978E-7823-A275-3030298B9C0F}"/>
                </a:ext>
              </a:extLst>
            </p:cNvPr>
            <p:cNvGrpSpPr/>
            <p:nvPr/>
          </p:nvGrpSpPr>
          <p:grpSpPr>
            <a:xfrm>
              <a:off x="254534" y="6630135"/>
              <a:ext cx="545591" cy="182912"/>
              <a:chOff x="2176741" y="4009838"/>
              <a:chExt cx="545591" cy="182912"/>
            </a:xfrm>
          </p:grpSpPr>
          <p:pic>
            <p:nvPicPr>
              <p:cNvPr id="46" name="Graphic 45" descr="Star with solid fill">
                <a:extLst>
                  <a:ext uri="{FF2B5EF4-FFF2-40B4-BE49-F238E27FC236}">
                    <a16:creationId xmlns:a16="http://schemas.microsoft.com/office/drawing/2014/main" id="{86C40CD8-1E8A-AF7B-9AF3-7DD9D02342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6741" y="4009838"/>
                <a:ext cx="182912" cy="182912"/>
              </a:xfrm>
              <a:prstGeom prst="rect">
                <a:avLst/>
              </a:prstGeom>
            </p:spPr>
          </p:pic>
          <p:pic>
            <p:nvPicPr>
              <p:cNvPr id="47" name="Graphic 46" descr="Star with solid fill">
                <a:extLst>
                  <a:ext uri="{FF2B5EF4-FFF2-40B4-BE49-F238E27FC236}">
                    <a16:creationId xmlns:a16="http://schemas.microsoft.com/office/drawing/2014/main" id="{EBEC50F4-9BD7-1CAC-7231-6F837FF142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9653" y="4009838"/>
                <a:ext cx="182912" cy="182912"/>
              </a:xfrm>
              <a:prstGeom prst="rect">
                <a:avLst/>
              </a:prstGeom>
            </p:spPr>
          </p:pic>
          <p:pic>
            <p:nvPicPr>
              <p:cNvPr id="48" name="Graphic 47" descr="Star with solid fill">
                <a:extLst>
                  <a:ext uri="{FF2B5EF4-FFF2-40B4-BE49-F238E27FC236}">
                    <a16:creationId xmlns:a16="http://schemas.microsoft.com/office/drawing/2014/main" id="{142FD63B-9E3E-D077-9855-5FD1EA4A06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9420" y="4009838"/>
                <a:ext cx="182912" cy="182912"/>
              </a:xfrm>
              <a:prstGeom prst="rect">
                <a:avLst/>
              </a:prstGeom>
            </p:spPr>
          </p:pic>
        </p:grpSp>
        <p:grpSp>
          <p:nvGrpSpPr>
            <p:cNvPr id="43" name="Group 42">
              <a:extLst>
                <a:ext uri="{FF2B5EF4-FFF2-40B4-BE49-F238E27FC236}">
                  <a16:creationId xmlns:a16="http://schemas.microsoft.com/office/drawing/2014/main" id="{05CFEB0C-32DB-74DD-F214-536572D01406}"/>
                </a:ext>
              </a:extLst>
            </p:cNvPr>
            <p:cNvGrpSpPr/>
            <p:nvPr/>
          </p:nvGrpSpPr>
          <p:grpSpPr>
            <a:xfrm>
              <a:off x="800125" y="6622921"/>
              <a:ext cx="373674" cy="182912"/>
              <a:chOff x="3047717" y="3162424"/>
              <a:chExt cx="373674" cy="182912"/>
            </a:xfrm>
          </p:grpSpPr>
          <p:pic>
            <p:nvPicPr>
              <p:cNvPr id="44" name="Graphic 43" descr="Star with solid fill">
                <a:extLst>
                  <a:ext uri="{FF2B5EF4-FFF2-40B4-BE49-F238E27FC236}">
                    <a16:creationId xmlns:a16="http://schemas.microsoft.com/office/drawing/2014/main" id="{9BC63ADC-DD61-1BE9-0C1A-2E6F80A098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7717" y="3162424"/>
                <a:ext cx="182912" cy="182912"/>
              </a:xfrm>
              <a:prstGeom prst="rect">
                <a:avLst/>
              </a:prstGeom>
            </p:spPr>
          </p:pic>
          <p:pic>
            <p:nvPicPr>
              <p:cNvPr id="45" name="Graphic 44" descr="Star with solid fill">
                <a:extLst>
                  <a:ext uri="{FF2B5EF4-FFF2-40B4-BE49-F238E27FC236}">
                    <a16:creationId xmlns:a16="http://schemas.microsoft.com/office/drawing/2014/main" id="{BDA812DA-0DF9-DBB1-2341-1F0B7005C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479" y="3162424"/>
                <a:ext cx="182912" cy="182912"/>
              </a:xfrm>
              <a:prstGeom prst="rect">
                <a:avLst/>
              </a:prstGeom>
            </p:spPr>
          </p:pic>
        </p:grpSp>
      </p:grpSp>
    </p:spTree>
    <p:extLst>
      <p:ext uri="{BB962C8B-B14F-4D97-AF65-F5344CB8AC3E}">
        <p14:creationId xmlns:p14="http://schemas.microsoft.com/office/powerpoint/2010/main" val="31615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516FD8-7F8C-4C56-E7E6-08BB04384B09}"/>
              </a:ext>
            </a:extLst>
          </p:cNvPr>
          <p:cNvSpPr txBox="1"/>
          <p:nvPr/>
        </p:nvSpPr>
        <p:spPr>
          <a:xfrm>
            <a:off x="72652" y="1593389"/>
            <a:ext cx="5373224" cy="2308324"/>
          </a:xfrm>
          <a:prstGeom prst="rect">
            <a:avLst/>
          </a:prstGeom>
          <a:noFill/>
        </p:spPr>
        <p:txBody>
          <a:bodyPr wrap="square">
            <a:spAutoFit/>
          </a:bodyPr>
          <a:lstStyle/>
          <a:p>
            <a:pPr>
              <a:buNone/>
            </a:pPr>
            <a:r>
              <a:rPr lang="en-GB" sz="1600" b="1" dirty="0"/>
              <a:t>Task 1 </a:t>
            </a:r>
          </a:p>
          <a:p>
            <a:pPr>
              <a:buNone/>
            </a:pPr>
            <a:r>
              <a:rPr lang="en-GB" sz="1600" dirty="0"/>
              <a:t>Read the definition below:</a:t>
            </a:r>
          </a:p>
          <a:p>
            <a:pPr>
              <a:buNone/>
            </a:pPr>
            <a:r>
              <a:rPr lang="en-GB" sz="1600" b="1" dirty="0"/>
              <a:t>Toxic loyalty</a:t>
            </a:r>
            <a:r>
              <a:rPr lang="en-GB" sz="1600" dirty="0"/>
              <a:t> is when someone feels forced to stay loyal to a group even when it causes harm to themselves or others.</a:t>
            </a:r>
          </a:p>
          <a:p>
            <a:pPr>
              <a:buNone/>
            </a:pPr>
            <a:r>
              <a:rPr lang="en-GB" sz="1600" b="1" dirty="0"/>
              <a:t>Questions (Think–Pair–Share)</a:t>
            </a:r>
          </a:p>
          <a:p>
            <a:pPr>
              <a:buFont typeface="Arial" panose="020B0604020202020204" pitchFamily="34" charset="0"/>
              <a:buChar char="•"/>
            </a:pPr>
            <a:r>
              <a:rPr lang="en-GB" sz="1600" dirty="0"/>
              <a:t>How is loyalty usually seen as a </a:t>
            </a:r>
            <a:r>
              <a:rPr lang="en-GB" sz="1600" i="1" dirty="0"/>
              <a:t>good</a:t>
            </a:r>
            <a:r>
              <a:rPr lang="en-GB" sz="1600" dirty="0"/>
              <a:t> thing?</a:t>
            </a:r>
          </a:p>
          <a:p>
            <a:pPr>
              <a:buFont typeface="Arial" panose="020B0604020202020204" pitchFamily="34" charset="0"/>
              <a:buChar char="•"/>
            </a:pPr>
            <a:r>
              <a:rPr lang="en-GB" sz="1600" dirty="0"/>
              <a:t>When does loyalty become </a:t>
            </a:r>
            <a:r>
              <a:rPr lang="en-GB" sz="1600" i="1" dirty="0"/>
              <a:t>toxic</a:t>
            </a:r>
            <a:r>
              <a:rPr lang="en-GB" sz="1600" dirty="0"/>
              <a:t>?</a:t>
            </a:r>
          </a:p>
          <a:p>
            <a:pPr>
              <a:buFont typeface="Arial" panose="020B0604020202020204" pitchFamily="34" charset="0"/>
              <a:buChar char="•"/>
            </a:pPr>
            <a:r>
              <a:rPr lang="en-GB" sz="1600" dirty="0"/>
              <a:t>Which expectations do Blake and ‘The Boys’ place on Michael?</a:t>
            </a:r>
          </a:p>
        </p:txBody>
      </p:sp>
      <p:grpSp>
        <p:nvGrpSpPr>
          <p:cNvPr id="4" name="Group 3">
            <a:extLst>
              <a:ext uri="{FF2B5EF4-FFF2-40B4-BE49-F238E27FC236}">
                <a16:creationId xmlns:a16="http://schemas.microsoft.com/office/drawing/2014/main" id="{0AEBF897-A7AC-4339-058E-4F7BF8CA00EE}"/>
              </a:ext>
            </a:extLst>
          </p:cNvPr>
          <p:cNvGrpSpPr/>
          <p:nvPr/>
        </p:nvGrpSpPr>
        <p:grpSpPr>
          <a:xfrm>
            <a:off x="800944" y="1655782"/>
            <a:ext cx="545591" cy="182912"/>
            <a:chOff x="2176741" y="4009838"/>
            <a:chExt cx="545591" cy="182912"/>
          </a:xfrm>
        </p:grpSpPr>
        <p:pic>
          <p:nvPicPr>
            <p:cNvPr id="5" name="Graphic 4" descr="Star with solid fill">
              <a:extLst>
                <a:ext uri="{FF2B5EF4-FFF2-40B4-BE49-F238E27FC236}">
                  <a16:creationId xmlns:a16="http://schemas.microsoft.com/office/drawing/2014/main" id="{805AC9F7-EB51-C4EB-23B1-8C1E8D3181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6741" y="4009838"/>
              <a:ext cx="182912" cy="182912"/>
            </a:xfrm>
            <a:prstGeom prst="rect">
              <a:avLst/>
            </a:prstGeom>
          </p:spPr>
        </p:pic>
        <p:pic>
          <p:nvPicPr>
            <p:cNvPr id="6" name="Graphic 5" descr="Star with solid fill">
              <a:extLst>
                <a:ext uri="{FF2B5EF4-FFF2-40B4-BE49-F238E27FC236}">
                  <a16:creationId xmlns:a16="http://schemas.microsoft.com/office/drawing/2014/main" id="{F47D85C8-6C52-1CC4-C37A-AA1DF3002C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9653" y="4009838"/>
              <a:ext cx="182912" cy="182912"/>
            </a:xfrm>
            <a:prstGeom prst="rect">
              <a:avLst/>
            </a:prstGeom>
          </p:spPr>
        </p:pic>
        <p:pic>
          <p:nvPicPr>
            <p:cNvPr id="7" name="Graphic 6" descr="Star with solid fill">
              <a:extLst>
                <a:ext uri="{FF2B5EF4-FFF2-40B4-BE49-F238E27FC236}">
                  <a16:creationId xmlns:a16="http://schemas.microsoft.com/office/drawing/2014/main" id="{5C014BFF-06D8-56EC-068E-B21B08615D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9420" y="4009838"/>
              <a:ext cx="182912" cy="182912"/>
            </a:xfrm>
            <a:prstGeom prst="rect">
              <a:avLst/>
            </a:prstGeom>
          </p:spPr>
        </p:pic>
      </p:grpSp>
      <p:sp>
        <p:nvSpPr>
          <p:cNvPr id="9" name="TextBox 8">
            <a:extLst>
              <a:ext uri="{FF2B5EF4-FFF2-40B4-BE49-F238E27FC236}">
                <a16:creationId xmlns:a16="http://schemas.microsoft.com/office/drawing/2014/main" id="{0E27593F-6271-CA5A-6BC4-D19D4EF07C33}"/>
              </a:ext>
            </a:extLst>
          </p:cNvPr>
          <p:cNvSpPr txBox="1"/>
          <p:nvPr/>
        </p:nvSpPr>
        <p:spPr>
          <a:xfrm>
            <a:off x="5912687" y="628661"/>
            <a:ext cx="6509657" cy="3046988"/>
          </a:xfrm>
          <a:prstGeom prst="rect">
            <a:avLst/>
          </a:prstGeom>
          <a:noFill/>
        </p:spPr>
        <p:txBody>
          <a:bodyPr wrap="square">
            <a:spAutoFit/>
          </a:bodyPr>
          <a:lstStyle/>
          <a:p>
            <a:pPr>
              <a:buNone/>
            </a:pPr>
            <a:r>
              <a:rPr lang="en-GB" sz="1600" b="1" dirty="0"/>
              <a:t>Task 2: Pressure Mapping (Visual Task – 8 minutes)</a:t>
            </a:r>
          </a:p>
          <a:p>
            <a:pPr>
              <a:buNone/>
            </a:pPr>
            <a:r>
              <a:rPr lang="en-GB" sz="1600" b="1" dirty="0"/>
              <a:t>Task </a:t>
            </a:r>
          </a:p>
          <a:p>
            <a:pPr>
              <a:buNone/>
            </a:pPr>
            <a:r>
              <a:rPr lang="en-GB" sz="1600" dirty="0"/>
              <a:t>In the centre of the page, write </a:t>
            </a:r>
            <a:r>
              <a:rPr lang="en-GB" sz="1600" b="1" dirty="0"/>
              <a:t>MICHAEL</a:t>
            </a:r>
            <a:r>
              <a:rPr lang="en-GB" sz="1600" dirty="0"/>
              <a:t>.</a:t>
            </a:r>
            <a:br>
              <a:rPr lang="en-GB" sz="1600" dirty="0"/>
            </a:br>
            <a:r>
              <a:rPr lang="en-GB" sz="1600" dirty="0"/>
              <a:t>Around him, add arrows labelled with </a:t>
            </a:r>
            <a:r>
              <a:rPr lang="en-GB" sz="1600" b="1" dirty="0"/>
              <a:t>pressures created by Blake and ‘The Boys’</a:t>
            </a:r>
            <a:r>
              <a:rPr lang="en-GB" sz="1600" dirty="0"/>
              <a:t>.</a:t>
            </a:r>
          </a:p>
          <a:p>
            <a:pPr>
              <a:buNone/>
            </a:pPr>
            <a:r>
              <a:rPr lang="en-GB" sz="1600" dirty="0"/>
              <a:t>Examples:</a:t>
            </a:r>
          </a:p>
          <a:p>
            <a:pPr>
              <a:buFont typeface="Arial" panose="020B0604020202020204" pitchFamily="34" charset="0"/>
              <a:buChar char="•"/>
            </a:pPr>
            <a:r>
              <a:rPr lang="en-GB" sz="1600" dirty="0"/>
              <a:t>Fear of retaliation</a:t>
            </a:r>
          </a:p>
          <a:p>
            <a:pPr>
              <a:buFont typeface="Arial" panose="020B0604020202020204" pitchFamily="34" charset="0"/>
              <a:buChar char="•"/>
            </a:pPr>
            <a:r>
              <a:rPr lang="en-GB" sz="1600" dirty="0"/>
              <a:t>Fear of being labelled a “snitch”</a:t>
            </a:r>
          </a:p>
          <a:p>
            <a:pPr>
              <a:buFont typeface="Arial" panose="020B0604020202020204" pitchFamily="34" charset="0"/>
              <a:buChar char="•"/>
            </a:pPr>
            <a:r>
              <a:rPr lang="en-GB" sz="1600" dirty="0"/>
              <a:t>Pressure to prove masculinity</a:t>
            </a:r>
          </a:p>
          <a:p>
            <a:pPr>
              <a:buFont typeface="Arial" panose="020B0604020202020204" pitchFamily="34" charset="0"/>
              <a:buChar char="•"/>
            </a:pPr>
            <a:r>
              <a:rPr lang="en-GB" sz="1600" dirty="0"/>
              <a:t>Pressure to choose sides</a:t>
            </a:r>
          </a:p>
          <a:p>
            <a:pPr>
              <a:buNone/>
            </a:pPr>
            <a:r>
              <a:rPr lang="en-GB" sz="1600" b="1" dirty="0"/>
              <a:t>Extension</a:t>
            </a:r>
          </a:p>
          <a:p>
            <a:pPr>
              <a:buFont typeface="Arial" panose="020B0604020202020204" pitchFamily="34" charset="0"/>
              <a:buChar char="•"/>
            </a:pPr>
            <a:r>
              <a:rPr lang="en-GB" sz="1600" dirty="0"/>
              <a:t>Label each pressure as </a:t>
            </a:r>
            <a:r>
              <a:rPr lang="en-GB" sz="1600" b="1" dirty="0"/>
              <a:t>emotional</a:t>
            </a:r>
            <a:r>
              <a:rPr lang="en-GB" sz="1600" dirty="0"/>
              <a:t>, </a:t>
            </a:r>
            <a:r>
              <a:rPr lang="en-GB" sz="1600" b="1" dirty="0"/>
              <a:t>physical</a:t>
            </a:r>
            <a:r>
              <a:rPr lang="en-GB" sz="1600" dirty="0"/>
              <a:t>, or </a:t>
            </a:r>
            <a:r>
              <a:rPr lang="en-GB" sz="1600" b="1" dirty="0"/>
              <a:t>social</a:t>
            </a:r>
            <a:endParaRPr lang="en-GB" sz="1600" dirty="0"/>
          </a:p>
        </p:txBody>
      </p:sp>
      <p:grpSp>
        <p:nvGrpSpPr>
          <p:cNvPr id="10" name="Group 9">
            <a:extLst>
              <a:ext uri="{FF2B5EF4-FFF2-40B4-BE49-F238E27FC236}">
                <a16:creationId xmlns:a16="http://schemas.microsoft.com/office/drawing/2014/main" id="{7698F3A4-D677-3DDF-FF41-E6872B0646B3}"/>
              </a:ext>
            </a:extLst>
          </p:cNvPr>
          <p:cNvGrpSpPr/>
          <p:nvPr/>
        </p:nvGrpSpPr>
        <p:grpSpPr>
          <a:xfrm>
            <a:off x="6561809" y="943752"/>
            <a:ext cx="720544" cy="183567"/>
            <a:chOff x="910649" y="4832892"/>
            <a:chExt cx="720544" cy="183567"/>
          </a:xfrm>
        </p:grpSpPr>
        <p:pic>
          <p:nvPicPr>
            <p:cNvPr id="11" name="Graphic 10" descr="Star with solid fill">
              <a:extLst>
                <a:ext uri="{FF2B5EF4-FFF2-40B4-BE49-F238E27FC236}">
                  <a16:creationId xmlns:a16="http://schemas.microsoft.com/office/drawing/2014/main" id="{BF98E2DC-55DE-34C5-4D47-B4EA5F7D60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649" y="4832892"/>
              <a:ext cx="182912" cy="182912"/>
            </a:xfrm>
            <a:prstGeom prst="rect">
              <a:avLst/>
            </a:prstGeom>
          </p:spPr>
        </p:pic>
        <p:pic>
          <p:nvPicPr>
            <p:cNvPr id="12" name="Graphic 11" descr="Star with solid fill">
              <a:extLst>
                <a:ext uri="{FF2B5EF4-FFF2-40B4-BE49-F238E27FC236}">
                  <a16:creationId xmlns:a16="http://schemas.microsoft.com/office/drawing/2014/main" id="{5E341E24-09C8-9C92-B6B8-3DA7BEAA4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8281" y="4833547"/>
              <a:ext cx="182912" cy="182912"/>
            </a:xfrm>
            <a:prstGeom prst="rect">
              <a:avLst/>
            </a:prstGeom>
          </p:spPr>
        </p:pic>
        <p:pic>
          <p:nvPicPr>
            <p:cNvPr id="13" name="Graphic 12" descr="Star with solid fill">
              <a:extLst>
                <a:ext uri="{FF2B5EF4-FFF2-40B4-BE49-F238E27FC236}">
                  <a16:creationId xmlns:a16="http://schemas.microsoft.com/office/drawing/2014/main" id="{927003C0-C69F-E532-8B0A-83F6F82E09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369" y="4832892"/>
              <a:ext cx="182912" cy="182912"/>
            </a:xfrm>
            <a:prstGeom prst="rect">
              <a:avLst/>
            </a:prstGeom>
          </p:spPr>
        </p:pic>
        <p:pic>
          <p:nvPicPr>
            <p:cNvPr id="14" name="Graphic 13" descr="Star with solid fill">
              <a:extLst>
                <a:ext uri="{FF2B5EF4-FFF2-40B4-BE49-F238E27FC236}">
                  <a16:creationId xmlns:a16="http://schemas.microsoft.com/office/drawing/2014/main" id="{1F4B97A5-E05A-A495-8B8B-45C7628776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561" y="4832892"/>
              <a:ext cx="182912" cy="182912"/>
            </a:xfrm>
            <a:prstGeom prst="rect">
              <a:avLst/>
            </a:prstGeom>
          </p:spPr>
        </p:pic>
      </p:grpSp>
      <p:sp>
        <p:nvSpPr>
          <p:cNvPr id="16" name="TextBox 15">
            <a:extLst>
              <a:ext uri="{FF2B5EF4-FFF2-40B4-BE49-F238E27FC236}">
                <a16:creationId xmlns:a16="http://schemas.microsoft.com/office/drawing/2014/main" id="{9E27CA0A-EDAC-6B36-97EB-B83EF2A0F7D6}"/>
              </a:ext>
            </a:extLst>
          </p:cNvPr>
          <p:cNvSpPr txBox="1"/>
          <p:nvPr/>
        </p:nvSpPr>
        <p:spPr>
          <a:xfrm>
            <a:off x="72652" y="4057233"/>
            <a:ext cx="6096000" cy="2800767"/>
          </a:xfrm>
          <a:prstGeom prst="rect">
            <a:avLst/>
          </a:prstGeom>
          <a:noFill/>
        </p:spPr>
        <p:txBody>
          <a:bodyPr wrap="square">
            <a:spAutoFit/>
          </a:bodyPr>
          <a:lstStyle/>
          <a:p>
            <a:pPr>
              <a:buNone/>
            </a:pPr>
            <a:r>
              <a:rPr lang="en-GB" sz="1600" b="1" dirty="0"/>
              <a:t>Task 3: Language of Control (AO2 Focus – 10 minutes)</a:t>
            </a:r>
          </a:p>
          <a:p>
            <a:pPr>
              <a:buNone/>
            </a:pPr>
            <a:r>
              <a:rPr lang="en-GB" sz="1600" b="1" dirty="0"/>
              <a:t>Task</a:t>
            </a:r>
          </a:p>
          <a:p>
            <a:pPr>
              <a:buNone/>
            </a:pPr>
            <a:r>
              <a:rPr lang="en-GB" sz="1600" dirty="0"/>
              <a:t>Read a short extract where Blake speaks to Michael.</a:t>
            </a:r>
          </a:p>
          <a:p>
            <a:pPr>
              <a:buNone/>
            </a:pPr>
            <a:r>
              <a:rPr lang="en-GB" sz="1600" dirty="0"/>
              <a:t>Highlight:</a:t>
            </a:r>
          </a:p>
          <a:p>
            <a:pPr>
              <a:buFont typeface="Arial" panose="020B0604020202020204" pitchFamily="34" charset="0"/>
              <a:buChar char="•"/>
            </a:pPr>
            <a:r>
              <a:rPr lang="en-GB" sz="1600" dirty="0"/>
              <a:t>🔴 Words that threaten</a:t>
            </a:r>
          </a:p>
          <a:p>
            <a:pPr>
              <a:buFont typeface="Arial" panose="020B0604020202020204" pitchFamily="34" charset="0"/>
              <a:buChar char="•"/>
            </a:pPr>
            <a:r>
              <a:rPr lang="en-GB" sz="1600" dirty="0"/>
              <a:t>🔵 Words that shame</a:t>
            </a:r>
          </a:p>
          <a:p>
            <a:pPr>
              <a:buFont typeface="Arial" panose="020B0604020202020204" pitchFamily="34" charset="0"/>
              <a:buChar char="•"/>
            </a:pPr>
            <a:r>
              <a:rPr lang="en-GB" sz="1600" dirty="0"/>
              <a:t>🟡 Words that create loyalty or fear</a:t>
            </a:r>
          </a:p>
          <a:p>
            <a:pPr>
              <a:buNone/>
            </a:pPr>
            <a:r>
              <a:rPr lang="en-GB" sz="1600" b="1" dirty="0"/>
              <a:t>Discussion Questions</a:t>
            </a:r>
          </a:p>
          <a:p>
            <a:pPr>
              <a:buFont typeface="Arial" panose="020B0604020202020204" pitchFamily="34" charset="0"/>
              <a:buChar char="•"/>
            </a:pPr>
            <a:r>
              <a:rPr lang="en-GB" sz="1600" dirty="0"/>
              <a:t>Which type of language is most powerful?</a:t>
            </a:r>
          </a:p>
          <a:p>
            <a:pPr>
              <a:buFont typeface="Arial" panose="020B0604020202020204" pitchFamily="34" charset="0"/>
              <a:buChar char="•"/>
            </a:pPr>
            <a:r>
              <a:rPr lang="en-GB" sz="1600" dirty="0"/>
              <a:t>Why does Blake not need to use violence immediately?</a:t>
            </a:r>
          </a:p>
          <a:p>
            <a:pPr>
              <a:buFont typeface="Arial" panose="020B0604020202020204" pitchFamily="34" charset="0"/>
              <a:buChar char="•"/>
            </a:pPr>
            <a:r>
              <a:rPr lang="en-GB" sz="1600" dirty="0"/>
              <a:t>How does language itself become dangerous?</a:t>
            </a:r>
          </a:p>
        </p:txBody>
      </p:sp>
      <p:grpSp>
        <p:nvGrpSpPr>
          <p:cNvPr id="17" name="Group 16">
            <a:extLst>
              <a:ext uri="{FF2B5EF4-FFF2-40B4-BE49-F238E27FC236}">
                <a16:creationId xmlns:a16="http://schemas.microsoft.com/office/drawing/2014/main" id="{9789EC14-CC17-0A84-B757-7DC771367E0C}"/>
              </a:ext>
            </a:extLst>
          </p:cNvPr>
          <p:cNvGrpSpPr/>
          <p:nvPr/>
        </p:nvGrpSpPr>
        <p:grpSpPr>
          <a:xfrm>
            <a:off x="709488" y="4395787"/>
            <a:ext cx="545591" cy="182912"/>
            <a:chOff x="2176741" y="4009838"/>
            <a:chExt cx="545591" cy="182912"/>
          </a:xfrm>
        </p:grpSpPr>
        <p:pic>
          <p:nvPicPr>
            <p:cNvPr id="18" name="Graphic 17" descr="Star with solid fill">
              <a:extLst>
                <a:ext uri="{FF2B5EF4-FFF2-40B4-BE49-F238E27FC236}">
                  <a16:creationId xmlns:a16="http://schemas.microsoft.com/office/drawing/2014/main" id="{8E102082-29A2-0E84-0A0F-3CC29E44B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6741" y="4009838"/>
              <a:ext cx="182912" cy="182912"/>
            </a:xfrm>
            <a:prstGeom prst="rect">
              <a:avLst/>
            </a:prstGeom>
          </p:spPr>
        </p:pic>
        <p:pic>
          <p:nvPicPr>
            <p:cNvPr id="19" name="Graphic 18" descr="Star with solid fill">
              <a:extLst>
                <a:ext uri="{FF2B5EF4-FFF2-40B4-BE49-F238E27FC236}">
                  <a16:creationId xmlns:a16="http://schemas.microsoft.com/office/drawing/2014/main" id="{2A8644D1-816C-B854-380B-D3C3A744E8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9653" y="4009838"/>
              <a:ext cx="182912" cy="182912"/>
            </a:xfrm>
            <a:prstGeom prst="rect">
              <a:avLst/>
            </a:prstGeom>
          </p:spPr>
        </p:pic>
        <p:pic>
          <p:nvPicPr>
            <p:cNvPr id="20" name="Graphic 19" descr="Star with solid fill">
              <a:extLst>
                <a:ext uri="{FF2B5EF4-FFF2-40B4-BE49-F238E27FC236}">
                  <a16:creationId xmlns:a16="http://schemas.microsoft.com/office/drawing/2014/main" id="{D73D9104-85FF-87F0-7F95-8F1A5295F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9420" y="4009838"/>
              <a:ext cx="182912" cy="182912"/>
            </a:xfrm>
            <a:prstGeom prst="rect">
              <a:avLst/>
            </a:prstGeom>
          </p:spPr>
        </p:pic>
      </p:grpSp>
      <p:sp>
        <p:nvSpPr>
          <p:cNvPr id="22" name="TextBox 21">
            <a:extLst>
              <a:ext uri="{FF2B5EF4-FFF2-40B4-BE49-F238E27FC236}">
                <a16:creationId xmlns:a16="http://schemas.microsoft.com/office/drawing/2014/main" id="{2725B12E-BCE0-BC2F-7EAF-EBB22D67036B}"/>
              </a:ext>
            </a:extLst>
          </p:cNvPr>
          <p:cNvSpPr txBox="1"/>
          <p:nvPr/>
        </p:nvSpPr>
        <p:spPr>
          <a:xfrm>
            <a:off x="6018693" y="3930648"/>
            <a:ext cx="6153054" cy="2800767"/>
          </a:xfrm>
          <a:prstGeom prst="rect">
            <a:avLst/>
          </a:prstGeom>
          <a:noFill/>
        </p:spPr>
        <p:txBody>
          <a:bodyPr wrap="square">
            <a:spAutoFit/>
          </a:bodyPr>
          <a:lstStyle/>
          <a:p>
            <a:pPr>
              <a:buNone/>
            </a:pPr>
            <a:r>
              <a:rPr lang="en-GB" sz="1600" b="1" dirty="0"/>
              <a:t>Task 4: Who Has the Power? (Freeze-Frame Task – 8 minutes)</a:t>
            </a:r>
          </a:p>
          <a:p>
            <a:pPr>
              <a:buNone/>
            </a:pPr>
            <a:r>
              <a:rPr lang="en-GB" sz="1600" b="1" dirty="0"/>
              <a:t>Task</a:t>
            </a:r>
          </a:p>
          <a:p>
            <a:pPr>
              <a:buNone/>
            </a:pPr>
            <a:r>
              <a:rPr lang="en-GB" sz="1600" dirty="0"/>
              <a:t>In groups of 3–4:</a:t>
            </a:r>
          </a:p>
          <a:p>
            <a:pPr>
              <a:buFont typeface="Arial" panose="020B0604020202020204" pitchFamily="34" charset="0"/>
              <a:buChar char="•"/>
            </a:pPr>
            <a:r>
              <a:rPr lang="en-GB" sz="1600" dirty="0"/>
              <a:t>Create a </a:t>
            </a:r>
            <a:r>
              <a:rPr lang="en-GB" sz="1600" b="1" dirty="0"/>
              <a:t>freeze-frame</a:t>
            </a:r>
            <a:r>
              <a:rPr lang="en-GB" sz="1600" dirty="0"/>
              <a:t> showing Blake and ‘The Boys’ with Michael.</a:t>
            </a:r>
          </a:p>
          <a:p>
            <a:pPr>
              <a:buFont typeface="Arial" panose="020B0604020202020204" pitchFamily="34" charset="0"/>
              <a:buChar char="•"/>
            </a:pPr>
            <a:r>
              <a:rPr lang="en-GB" sz="1600" dirty="0"/>
              <a:t>Decide:</a:t>
            </a:r>
          </a:p>
          <a:p>
            <a:pPr marL="742950" lvl="1" indent="-285750">
              <a:buFont typeface="Arial" panose="020B0604020202020204" pitchFamily="34" charset="0"/>
              <a:buChar char="•"/>
            </a:pPr>
            <a:r>
              <a:rPr lang="en-GB" sz="1600" dirty="0"/>
              <a:t>Who stands highest?</a:t>
            </a:r>
          </a:p>
          <a:p>
            <a:pPr marL="742950" lvl="1" indent="-285750">
              <a:buFont typeface="Arial" panose="020B0604020202020204" pitchFamily="34" charset="0"/>
              <a:buChar char="•"/>
            </a:pPr>
            <a:r>
              <a:rPr lang="en-GB" sz="1600" dirty="0"/>
              <a:t>Who is surrounded?</a:t>
            </a:r>
          </a:p>
          <a:p>
            <a:pPr marL="742950" lvl="1" indent="-285750">
              <a:buFont typeface="Arial" panose="020B0604020202020204" pitchFamily="34" charset="0"/>
              <a:buChar char="•"/>
            </a:pPr>
            <a:r>
              <a:rPr lang="en-GB" sz="1600" dirty="0"/>
              <a:t>Who has no escape?</a:t>
            </a:r>
          </a:p>
          <a:p>
            <a:pPr>
              <a:buNone/>
            </a:pPr>
            <a:r>
              <a:rPr lang="en-GB" sz="1600" b="1" dirty="0"/>
              <a:t>Reflection Questions</a:t>
            </a:r>
          </a:p>
          <a:p>
            <a:pPr>
              <a:buFont typeface="Arial" panose="020B0604020202020204" pitchFamily="34" charset="0"/>
              <a:buChar char="•"/>
            </a:pPr>
            <a:r>
              <a:rPr lang="en-GB" sz="1600" dirty="0"/>
              <a:t>What does body positioning show about power?</a:t>
            </a:r>
          </a:p>
          <a:p>
            <a:pPr>
              <a:buFont typeface="Arial" panose="020B0604020202020204" pitchFamily="34" charset="0"/>
              <a:buChar char="•"/>
            </a:pPr>
            <a:r>
              <a:rPr lang="en-GB" sz="1600" dirty="0"/>
              <a:t>How does this link to stage directions in the play?</a:t>
            </a:r>
          </a:p>
        </p:txBody>
      </p:sp>
      <p:grpSp>
        <p:nvGrpSpPr>
          <p:cNvPr id="23" name="Group 22">
            <a:extLst>
              <a:ext uri="{FF2B5EF4-FFF2-40B4-BE49-F238E27FC236}">
                <a16:creationId xmlns:a16="http://schemas.microsoft.com/office/drawing/2014/main" id="{298D1CD6-520A-4C1C-1F1D-6238B2B05339}"/>
              </a:ext>
            </a:extLst>
          </p:cNvPr>
          <p:cNvGrpSpPr/>
          <p:nvPr/>
        </p:nvGrpSpPr>
        <p:grpSpPr>
          <a:xfrm>
            <a:off x="6661081" y="4243180"/>
            <a:ext cx="720544" cy="183567"/>
            <a:chOff x="910649" y="4832892"/>
            <a:chExt cx="720544" cy="183567"/>
          </a:xfrm>
        </p:grpSpPr>
        <p:pic>
          <p:nvPicPr>
            <p:cNvPr id="24" name="Graphic 23" descr="Star with solid fill">
              <a:extLst>
                <a:ext uri="{FF2B5EF4-FFF2-40B4-BE49-F238E27FC236}">
                  <a16:creationId xmlns:a16="http://schemas.microsoft.com/office/drawing/2014/main" id="{DF63FEE9-C247-31AD-DE39-AA477C33E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649" y="4832892"/>
              <a:ext cx="182912" cy="182912"/>
            </a:xfrm>
            <a:prstGeom prst="rect">
              <a:avLst/>
            </a:prstGeom>
          </p:spPr>
        </p:pic>
        <p:pic>
          <p:nvPicPr>
            <p:cNvPr id="25" name="Graphic 24" descr="Star with solid fill">
              <a:extLst>
                <a:ext uri="{FF2B5EF4-FFF2-40B4-BE49-F238E27FC236}">
                  <a16:creationId xmlns:a16="http://schemas.microsoft.com/office/drawing/2014/main" id="{9CEC9E9E-89B1-3009-C231-51A980839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8281" y="4833547"/>
              <a:ext cx="182912" cy="182912"/>
            </a:xfrm>
            <a:prstGeom prst="rect">
              <a:avLst/>
            </a:prstGeom>
          </p:spPr>
        </p:pic>
        <p:pic>
          <p:nvPicPr>
            <p:cNvPr id="26" name="Graphic 25" descr="Star with solid fill">
              <a:extLst>
                <a:ext uri="{FF2B5EF4-FFF2-40B4-BE49-F238E27FC236}">
                  <a16:creationId xmlns:a16="http://schemas.microsoft.com/office/drawing/2014/main" id="{FBABED92-94C0-8228-1C96-1527044A3C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369" y="4832892"/>
              <a:ext cx="182912" cy="182912"/>
            </a:xfrm>
            <a:prstGeom prst="rect">
              <a:avLst/>
            </a:prstGeom>
          </p:spPr>
        </p:pic>
        <p:pic>
          <p:nvPicPr>
            <p:cNvPr id="27" name="Graphic 26" descr="Star with solid fill">
              <a:extLst>
                <a:ext uri="{FF2B5EF4-FFF2-40B4-BE49-F238E27FC236}">
                  <a16:creationId xmlns:a16="http://schemas.microsoft.com/office/drawing/2014/main" id="{99BC229F-5829-A82E-171F-1E34892F2D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3561" y="4832892"/>
              <a:ext cx="182912" cy="182912"/>
            </a:xfrm>
            <a:prstGeom prst="rect">
              <a:avLst/>
            </a:prstGeom>
          </p:spPr>
        </p:pic>
      </p:grpSp>
      <p:sp>
        <p:nvSpPr>
          <p:cNvPr id="29" name="TextBox 28">
            <a:extLst>
              <a:ext uri="{FF2B5EF4-FFF2-40B4-BE49-F238E27FC236}">
                <a16:creationId xmlns:a16="http://schemas.microsoft.com/office/drawing/2014/main" id="{99409163-7546-E324-C415-C6F0D339DCA8}"/>
              </a:ext>
            </a:extLst>
          </p:cNvPr>
          <p:cNvSpPr txBox="1"/>
          <p:nvPr/>
        </p:nvSpPr>
        <p:spPr>
          <a:xfrm>
            <a:off x="-318794" y="61130"/>
            <a:ext cx="6688972" cy="1169551"/>
          </a:xfrm>
          <a:prstGeom prst="rect">
            <a:avLst/>
          </a:prstGeom>
          <a:noFill/>
        </p:spPr>
        <p:txBody>
          <a:bodyPr wrap="square">
            <a:spAutoFit/>
          </a:bodyPr>
          <a:lstStyle/>
          <a:p>
            <a:pPr algn="ctr">
              <a:buNone/>
            </a:pPr>
            <a:r>
              <a:rPr lang="en-GB" sz="1400" b="1" dirty="0"/>
              <a:t>Final mini Task: Exit Ticket (Reflection – 3 minutes)</a:t>
            </a:r>
          </a:p>
          <a:p>
            <a:pPr algn="ctr">
              <a:buNone/>
            </a:pPr>
            <a:r>
              <a:rPr lang="en-GB" sz="1400" b="1" dirty="0"/>
              <a:t>Choose ONE: Ensure your response has quotations embedded.</a:t>
            </a:r>
          </a:p>
          <a:p>
            <a:pPr algn="ctr">
              <a:buFont typeface="Arial" panose="020B0604020202020204" pitchFamily="34" charset="0"/>
              <a:buChar char="•"/>
            </a:pPr>
            <a:r>
              <a:rPr lang="en-GB" sz="1400" dirty="0"/>
              <a:t>One way Blake uses fear rather than force</a:t>
            </a:r>
          </a:p>
          <a:p>
            <a:pPr algn="ctr">
              <a:buFont typeface="Arial" panose="020B0604020202020204" pitchFamily="34" charset="0"/>
              <a:buChar char="•"/>
            </a:pPr>
            <a:r>
              <a:rPr lang="en-GB" sz="1400" dirty="0"/>
              <a:t>One reason loyalty is dangerous in the play</a:t>
            </a:r>
          </a:p>
          <a:p>
            <a:pPr algn="ctr">
              <a:buFont typeface="Arial" panose="020B0604020202020204" pitchFamily="34" charset="0"/>
              <a:buChar char="•"/>
            </a:pPr>
            <a:r>
              <a:rPr lang="en-GB" sz="1400" dirty="0"/>
              <a:t>One question you still have about Michael’s choices</a:t>
            </a:r>
          </a:p>
        </p:txBody>
      </p:sp>
      <p:pic>
        <p:nvPicPr>
          <p:cNvPr id="30" name="Picture 29" descr="A person in a suit and tie&#10;&#10;AI-generated content may be incorrect.">
            <a:extLst>
              <a:ext uri="{FF2B5EF4-FFF2-40B4-BE49-F238E27FC236}">
                <a16:creationId xmlns:a16="http://schemas.microsoft.com/office/drawing/2014/main" id="{F04FB10F-C271-4CC3-92B7-EE980EE8B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86" y="61130"/>
            <a:ext cx="806945" cy="1284171"/>
          </a:xfrm>
          <a:prstGeom prst="rect">
            <a:avLst/>
          </a:prstGeom>
          <a:effectLst>
            <a:glow rad="101600">
              <a:schemeClr val="accent1">
                <a:alpha val="60000"/>
              </a:schemeClr>
            </a:glow>
          </a:effectLst>
        </p:spPr>
      </p:pic>
    </p:spTree>
    <p:extLst>
      <p:ext uri="{BB962C8B-B14F-4D97-AF65-F5344CB8AC3E}">
        <p14:creationId xmlns:p14="http://schemas.microsoft.com/office/powerpoint/2010/main" val="171841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E113A-D509-3993-9F33-28EADFF0A2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54E4EE-F0DC-F3B4-5A6E-E1F367E1DFB5}"/>
              </a:ext>
            </a:extLst>
          </p:cNvPr>
          <p:cNvSpPr txBox="1"/>
          <p:nvPr/>
        </p:nvSpPr>
        <p:spPr>
          <a:xfrm>
            <a:off x="2786742" y="55485"/>
            <a:ext cx="2699657" cy="523220"/>
          </a:xfrm>
          <a:prstGeom prst="rect">
            <a:avLst/>
          </a:prstGeom>
          <a:noFill/>
        </p:spPr>
        <p:txBody>
          <a:bodyPr wrap="square" rtlCol="0">
            <a:spAutoFit/>
          </a:bodyPr>
          <a:lstStyle/>
          <a:p>
            <a:pPr algn="ctr"/>
            <a:r>
              <a:rPr lang="en-GB" sz="2800" b="1" u="sng" dirty="0"/>
              <a:t>Writing Task</a:t>
            </a:r>
          </a:p>
        </p:txBody>
      </p:sp>
      <p:sp>
        <p:nvSpPr>
          <p:cNvPr id="5" name="TextBox 4">
            <a:extLst>
              <a:ext uri="{FF2B5EF4-FFF2-40B4-BE49-F238E27FC236}">
                <a16:creationId xmlns:a16="http://schemas.microsoft.com/office/drawing/2014/main" id="{1F23AAAB-F1EB-8767-27D6-BE2C97ED2861}"/>
              </a:ext>
            </a:extLst>
          </p:cNvPr>
          <p:cNvSpPr txBox="1"/>
          <p:nvPr/>
        </p:nvSpPr>
        <p:spPr>
          <a:xfrm>
            <a:off x="163285" y="671691"/>
            <a:ext cx="4539344" cy="6494085"/>
          </a:xfrm>
          <a:prstGeom prst="rect">
            <a:avLst/>
          </a:prstGeom>
          <a:noFill/>
        </p:spPr>
        <p:txBody>
          <a:bodyPr wrap="square" rtlCol="0">
            <a:spAutoFit/>
          </a:bodyPr>
          <a:lstStyle/>
          <a:p>
            <a:r>
              <a:rPr lang="en-US" sz="1600" b="1" u="sng" dirty="0"/>
              <a:t>Success Criteria</a:t>
            </a:r>
            <a:br>
              <a:rPr lang="en-US" sz="1600" dirty="0"/>
            </a:br>
            <a:r>
              <a:rPr lang="en-US" sz="1600" dirty="0"/>
              <a:t>- Identify how Blake speaks to Dylan and Tyler and how he frames their actions.</a:t>
            </a:r>
            <a:br>
              <a:rPr lang="en-US" sz="1600" dirty="0"/>
            </a:br>
            <a:r>
              <a:rPr lang="en-US" sz="1600" dirty="0"/>
              <a:t>- Explain how the knife and the term ‘The Boys’ </a:t>
            </a:r>
            <a:r>
              <a:rPr lang="en-US" sz="1600" dirty="0" err="1"/>
              <a:t>symbolise</a:t>
            </a:r>
            <a:r>
              <a:rPr lang="en-US" sz="1600" dirty="0"/>
              <a:t> status and threat.</a:t>
            </a:r>
            <a:br>
              <a:rPr lang="en-US" sz="1600" dirty="0"/>
            </a:br>
            <a:r>
              <a:rPr lang="en-US" sz="1600" dirty="0"/>
              <a:t>- Link the group’s behaviour to wider themes of peer pressure and reputation.</a:t>
            </a:r>
            <a:br>
              <a:rPr lang="en-US" sz="1600" dirty="0"/>
            </a:br>
            <a:endParaRPr lang="en-GB" sz="1600" dirty="0"/>
          </a:p>
          <a:p>
            <a:r>
              <a:rPr lang="en-US" b="1" u="sng" dirty="0"/>
              <a:t>Know</a:t>
            </a:r>
            <a:br>
              <a:rPr lang="en-US" dirty="0"/>
            </a:br>
            <a:r>
              <a:rPr lang="en-US" sz="1600" dirty="0"/>
              <a:t>- Blake is presented as a self-proclaimed leader who uses threats, loyalty, and image to control others.</a:t>
            </a:r>
            <a:br>
              <a:rPr lang="en-US" sz="1600" dirty="0"/>
            </a:br>
            <a:r>
              <a:rPr lang="en-US" sz="1600" dirty="0"/>
              <a:t>- The gang name ‘The Boys’ and the knife function as symbols of power and intimidation.</a:t>
            </a:r>
            <a:br>
              <a:rPr lang="en-US" sz="1600" dirty="0"/>
            </a:br>
            <a:r>
              <a:rPr lang="en-US" sz="1600" dirty="0"/>
              <a:t>- The chase scene shows how fear and pressure can drive Michael into life-threatening danger.</a:t>
            </a:r>
            <a:br>
              <a:rPr lang="en-US" sz="1600" dirty="0"/>
            </a:br>
            <a:endParaRPr lang="en-GB" sz="1600" dirty="0"/>
          </a:p>
          <a:p>
            <a:r>
              <a:rPr lang="en-US" sz="1600" b="1" u="sng" dirty="0"/>
              <a:t>Show</a:t>
            </a:r>
            <a:br>
              <a:rPr lang="en-US" sz="1600" dirty="0"/>
            </a:br>
            <a:r>
              <a:rPr lang="en-US" sz="1600" dirty="0"/>
              <a:t>- Annotate the initiation scene and first attack, focusing on Blake’s commands and the use of the knife.</a:t>
            </a:r>
            <a:br>
              <a:rPr lang="en-US" sz="1600" dirty="0"/>
            </a:br>
            <a:r>
              <a:rPr lang="en-US" sz="1600" dirty="0"/>
              <a:t>- Write a paragraph explaining how Mullings uses the group to comment on peer pressure and toxic loyalty.</a:t>
            </a:r>
            <a:br>
              <a:rPr lang="en-US" sz="1600" dirty="0"/>
            </a:br>
            <a:endParaRPr lang="en-GB" sz="1600" dirty="0"/>
          </a:p>
        </p:txBody>
      </p:sp>
      <p:sp>
        <p:nvSpPr>
          <p:cNvPr id="7" name="Content Placeholder 2">
            <a:extLst>
              <a:ext uri="{FF2B5EF4-FFF2-40B4-BE49-F238E27FC236}">
                <a16:creationId xmlns:a16="http://schemas.microsoft.com/office/drawing/2014/main" id="{0F01A48C-CA26-0EE7-CC21-7CA7B78D6EA1}"/>
              </a:ext>
            </a:extLst>
          </p:cNvPr>
          <p:cNvSpPr txBox="1">
            <a:spLocks/>
          </p:cNvSpPr>
          <p:nvPr/>
        </p:nvSpPr>
        <p:spPr>
          <a:xfrm>
            <a:off x="4808573" y="3641734"/>
            <a:ext cx="3008669" cy="3025172"/>
          </a:xfrm>
          <a:prstGeom prst="rect">
            <a:avLst/>
          </a:prstGeom>
          <a:solidFill>
            <a:schemeClr val="bg1"/>
          </a:solidFill>
          <a:ln w="38100">
            <a:solidFill>
              <a:srgbClr val="7030A0"/>
            </a:solidFill>
          </a:ln>
          <a:effectLst>
            <a:glow rad="101600">
              <a:srgbClr val="7030A0">
                <a:alpha val="60000"/>
              </a:srgbClr>
            </a:glow>
            <a:outerShdw blurRad="50800" dist="38100" dir="2700000" algn="tl" rotWithShape="0">
              <a:prstClr val="black">
                <a:alpha val="40000"/>
              </a:prstClr>
            </a:outerShdw>
          </a:effectLst>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You might not have heard of PETAZL paragraphs, but they are a good way of writing out analytical paragraphs. </a:t>
            </a:r>
          </a:p>
          <a:p>
            <a:endParaRPr lang="en-GB" sz="2000" dirty="0"/>
          </a:p>
          <a:p>
            <a:r>
              <a:rPr lang="en-GB" sz="2000" dirty="0">
                <a:solidFill>
                  <a:srgbClr val="7030A0"/>
                </a:solidFill>
              </a:rPr>
              <a:t>P = Point you are making</a:t>
            </a:r>
          </a:p>
          <a:p>
            <a:r>
              <a:rPr lang="en-GB" sz="2000" dirty="0">
                <a:solidFill>
                  <a:srgbClr val="0070C0"/>
                </a:solidFill>
              </a:rPr>
              <a:t>E = “Evidence”</a:t>
            </a:r>
          </a:p>
          <a:p>
            <a:r>
              <a:rPr lang="en-GB" sz="2000" dirty="0">
                <a:solidFill>
                  <a:srgbClr val="00B050"/>
                </a:solidFill>
              </a:rPr>
              <a:t>T = Technique (Language)</a:t>
            </a:r>
          </a:p>
          <a:p>
            <a:r>
              <a:rPr lang="en-GB" sz="2000" dirty="0">
                <a:highlight>
                  <a:srgbClr val="FFFF00"/>
                </a:highlight>
              </a:rPr>
              <a:t>A = Analysis (Explanation)</a:t>
            </a:r>
          </a:p>
          <a:p>
            <a:r>
              <a:rPr lang="en-GB" sz="2000" dirty="0">
                <a:solidFill>
                  <a:srgbClr val="FF0000"/>
                </a:solidFill>
              </a:rPr>
              <a:t>Z = Zoom (Zoom in on the quote)</a:t>
            </a:r>
          </a:p>
          <a:p>
            <a:r>
              <a:rPr lang="en-GB" sz="2000" dirty="0">
                <a:solidFill>
                  <a:schemeClr val="accent2">
                    <a:lumMod val="50000"/>
                  </a:schemeClr>
                </a:solidFill>
              </a:rPr>
              <a:t>L = Link. Link back to the question. </a:t>
            </a:r>
          </a:p>
        </p:txBody>
      </p:sp>
      <p:sp>
        <p:nvSpPr>
          <p:cNvPr id="8" name="TextBox 7">
            <a:extLst>
              <a:ext uri="{FF2B5EF4-FFF2-40B4-BE49-F238E27FC236}">
                <a16:creationId xmlns:a16="http://schemas.microsoft.com/office/drawing/2014/main" id="{FA9F7741-9FC3-696D-AE47-560C2EB8837B}"/>
              </a:ext>
            </a:extLst>
          </p:cNvPr>
          <p:cNvSpPr txBox="1"/>
          <p:nvPr/>
        </p:nvSpPr>
        <p:spPr>
          <a:xfrm>
            <a:off x="4808573" y="1424436"/>
            <a:ext cx="3008669" cy="2031325"/>
          </a:xfrm>
          <a:prstGeom prst="rect">
            <a:avLst/>
          </a:prstGeom>
          <a:noFill/>
          <a:ln>
            <a:solidFill>
              <a:srgbClr val="0070C0"/>
            </a:solidFill>
          </a:ln>
          <a:effectLst>
            <a:glow rad="63500">
              <a:schemeClr val="accent1">
                <a:satMod val="175000"/>
                <a:alpha val="40000"/>
              </a:schemeClr>
            </a:glow>
          </a:effectLst>
        </p:spPr>
        <p:txBody>
          <a:bodyPr wrap="square" rtlCol="0">
            <a:spAutoFit/>
          </a:bodyPr>
          <a:lstStyle/>
          <a:p>
            <a:pPr algn="ctr"/>
            <a:r>
              <a:rPr lang="en-GB" dirty="0"/>
              <a:t>Create </a:t>
            </a:r>
            <a:r>
              <a:rPr lang="en-GB" dirty="0">
                <a:solidFill>
                  <a:srgbClr val="7030A0"/>
                </a:solidFill>
              </a:rPr>
              <a:t>P</a:t>
            </a:r>
            <a:r>
              <a:rPr lang="en-GB" dirty="0">
                <a:solidFill>
                  <a:srgbClr val="0070C0"/>
                </a:solidFill>
              </a:rPr>
              <a:t>E</a:t>
            </a:r>
            <a:r>
              <a:rPr lang="en-GB" dirty="0">
                <a:solidFill>
                  <a:srgbClr val="00B050"/>
                </a:solidFill>
              </a:rPr>
              <a:t>T</a:t>
            </a:r>
            <a:r>
              <a:rPr lang="en-GB" dirty="0">
                <a:highlight>
                  <a:srgbClr val="FFFF00"/>
                </a:highlight>
              </a:rPr>
              <a:t>A</a:t>
            </a:r>
            <a:r>
              <a:rPr lang="en-GB" dirty="0">
                <a:solidFill>
                  <a:srgbClr val="FF0000"/>
                </a:solidFill>
              </a:rPr>
              <a:t>Z</a:t>
            </a:r>
            <a:r>
              <a:rPr lang="en-GB" dirty="0">
                <a:solidFill>
                  <a:srgbClr val="C00000"/>
                </a:solidFill>
              </a:rPr>
              <a:t>L</a:t>
            </a:r>
            <a:r>
              <a:rPr lang="en-GB" dirty="0"/>
              <a:t> Paragraph including Knows and Shows based on what you have read so far </a:t>
            </a:r>
            <a:r>
              <a:rPr lang="en-US" dirty="0"/>
              <a:t>including how Mullings shows that ‘The Boys’ are dangerous and powerful?</a:t>
            </a:r>
            <a:endParaRPr lang="en-GB" dirty="0"/>
          </a:p>
        </p:txBody>
      </p:sp>
      <p:pic>
        <p:nvPicPr>
          <p:cNvPr id="9" name="Graphic 8" descr="Signature with solid fill">
            <a:extLst>
              <a:ext uri="{FF2B5EF4-FFF2-40B4-BE49-F238E27FC236}">
                <a16:creationId xmlns:a16="http://schemas.microsoft.com/office/drawing/2014/main" id="{4460BB9B-0818-3C80-2C63-AAFB921EEB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7110" y="29344"/>
            <a:ext cx="1209119" cy="1209119"/>
          </a:xfrm>
          <a:prstGeom prst="rect">
            <a:avLst/>
          </a:prstGeom>
        </p:spPr>
      </p:pic>
      <p:pic>
        <p:nvPicPr>
          <p:cNvPr id="4" name="Picture 3" descr="A group of men wearing black hoodies and masks running&#10;&#10;AI-generated content may be incorrect.">
            <a:extLst>
              <a:ext uri="{FF2B5EF4-FFF2-40B4-BE49-F238E27FC236}">
                <a16:creationId xmlns:a16="http://schemas.microsoft.com/office/drawing/2014/main" id="{5E9D51DD-8675-D0F4-460A-C7E0A2DAA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554" y="3918857"/>
            <a:ext cx="4234047" cy="2939143"/>
          </a:xfrm>
          <a:prstGeom prst="rect">
            <a:avLst/>
          </a:prstGeom>
        </p:spPr>
      </p:pic>
      <p:pic>
        <p:nvPicPr>
          <p:cNvPr id="10" name="Picture 9" descr="A group of men in black hoodies&#10;&#10;AI-generated content may be incorrect.">
            <a:extLst>
              <a:ext uri="{FF2B5EF4-FFF2-40B4-BE49-F238E27FC236}">
                <a16:creationId xmlns:a16="http://schemas.microsoft.com/office/drawing/2014/main" id="{5ACFB2C6-727E-57DF-5BBF-1536CBCBFF26}"/>
              </a:ext>
            </a:extLst>
          </p:cNvPr>
          <p:cNvPicPr>
            <a:picLocks noChangeAspect="1"/>
          </p:cNvPicPr>
          <p:nvPr/>
        </p:nvPicPr>
        <p:blipFill>
          <a:blip r:embed="rId5">
            <a:extLst>
              <a:ext uri="{28A0092B-C50C-407E-A947-70E740481C1C}">
                <a14:useLocalDpi xmlns:a14="http://schemas.microsoft.com/office/drawing/2010/main" val="0"/>
              </a:ext>
            </a:extLst>
          </a:blip>
          <a:srcRect b="30462"/>
          <a:stretch>
            <a:fillRect/>
          </a:stretch>
        </p:blipFill>
        <p:spPr>
          <a:xfrm>
            <a:off x="7983554" y="-20839"/>
            <a:ext cx="4234047" cy="3939572"/>
          </a:xfrm>
          <a:prstGeom prst="rect">
            <a:avLst/>
          </a:prstGeom>
        </p:spPr>
      </p:pic>
    </p:spTree>
    <p:extLst>
      <p:ext uri="{BB962C8B-B14F-4D97-AF65-F5344CB8AC3E}">
        <p14:creationId xmlns:p14="http://schemas.microsoft.com/office/powerpoint/2010/main" val="354452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EC2D-7962-8947-4C71-737F8DFCD4F2}"/>
            </a:ext>
          </a:extLst>
        </p:cNvPr>
        <p:cNvGrpSpPr/>
        <p:nvPr/>
      </p:nvGrpSpPr>
      <p:grpSpPr>
        <a:xfrm>
          <a:off x="0" y="0"/>
          <a:ext cx="0" cy="0"/>
          <a:chOff x="0" y="0"/>
          <a:chExt cx="0" cy="0"/>
        </a:xfrm>
      </p:grpSpPr>
      <p:pic>
        <p:nvPicPr>
          <p:cNvPr id="4" name="Picture 3" descr="A person in a suit and tie&#10;&#10;AI-generated content may be incorrect.">
            <a:extLst>
              <a:ext uri="{FF2B5EF4-FFF2-40B4-BE49-F238E27FC236}">
                <a16:creationId xmlns:a16="http://schemas.microsoft.com/office/drawing/2014/main" id="{23A4AA5F-267C-1CED-5FDC-40063B814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85" y="977629"/>
            <a:ext cx="3624370" cy="5775888"/>
          </a:xfrm>
          <a:prstGeom prst="rect">
            <a:avLst/>
          </a:prstGeom>
        </p:spPr>
      </p:pic>
      <p:sp>
        <p:nvSpPr>
          <p:cNvPr id="5" name="TextBox 4">
            <a:extLst>
              <a:ext uri="{FF2B5EF4-FFF2-40B4-BE49-F238E27FC236}">
                <a16:creationId xmlns:a16="http://schemas.microsoft.com/office/drawing/2014/main" id="{C2E7BC12-54E6-D7D1-4316-4C5C7B6B4D94}"/>
              </a:ext>
            </a:extLst>
          </p:cNvPr>
          <p:cNvSpPr txBox="1"/>
          <p:nvPr/>
        </p:nvSpPr>
        <p:spPr>
          <a:xfrm>
            <a:off x="239486" y="76200"/>
            <a:ext cx="11713027" cy="923330"/>
          </a:xfrm>
          <a:prstGeom prst="rect">
            <a:avLst/>
          </a:prstGeom>
          <a:noFill/>
        </p:spPr>
        <p:txBody>
          <a:bodyPr wrap="square" rtlCol="0">
            <a:spAutoFit/>
          </a:bodyPr>
          <a:lstStyle/>
          <a:p>
            <a:r>
              <a:rPr lang="en-GB" b="1" dirty="0"/>
              <a:t>PLENARY:</a:t>
            </a:r>
            <a:r>
              <a:rPr lang="en-GB" dirty="0"/>
              <a:t> Student Self-Assessment Grid (full word document provided) to complete as a class to consolidate learning and avoid any misconceptions. Use the </a:t>
            </a:r>
            <a:r>
              <a:rPr lang="en-GB" i="1" dirty="0"/>
              <a:t>Demystification document </a:t>
            </a:r>
            <a:r>
              <a:rPr lang="en-GB" dirty="0"/>
              <a:t>to help support students that require further clarity.</a:t>
            </a:r>
          </a:p>
        </p:txBody>
      </p:sp>
      <p:pic>
        <p:nvPicPr>
          <p:cNvPr id="7" name="Picture 6" descr="A self-assessment grid with text and images&#10;&#10;AI-generated content may be incorrect.">
            <a:extLst>
              <a:ext uri="{FF2B5EF4-FFF2-40B4-BE49-F238E27FC236}">
                <a16:creationId xmlns:a16="http://schemas.microsoft.com/office/drawing/2014/main" id="{FE99ADD7-CFDA-62DD-B575-13B346E1E77A}"/>
              </a:ext>
            </a:extLst>
          </p:cNvPr>
          <p:cNvPicPr>
            <a:picLocks noChangeAspect="1"/>
          </p:cNvPicPr>
          <p:nvPr/>
        </p:nvPicPr>
        <p:blipFill>
          <a:blip r:embed="rId3"/>
          <a:stretch>
            <a:fillRect/>
          </a:stretch>
        </p:blipFill>
        <p:spPr>
          <a:xfrm>
            <a:off x="5006629" y="901458"/>
            <a:ext cx="6945884" cy="5928231"/>
          </a:xfrm>
          <a:prstGeom prst="rect">
            <a:avLst/>
          </a:prstGeom>
        </p:spPr>
      </p:pic>
      <p:pic>
        <p:nvPicPr>
          <p:cNvPr id="10" name="Graphic 9" descr="Signature with solid fill">
            <a:extLst>
              <a:ext uri="{FF2B5EF4-FFF2-40B4-BE49-F238E27FC236}">
                <a16:creationId xmlns:a16="http://schemas.microsoft.com/office/drawing/2014/main" id="{A509C1DF-8024-B918-BF9D-12C143B581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8513" y="977629"/>
            <a:ext cx="1132115" cy="1132115"/>
          </a:xfrm>
          <a:prstGeom prst="rect">
            <a:avLst/>
          </a:prstGeom>
        </p:spPr>
      </p:pic>
    </p:spTree>
    <p:extLst>
      <p:ext uri="{BB962C8B-B14F-4D97-AF65-F5344CB8AC3E}">
        <p14:creationId xmlns:p14="http://schemas.microsoft.com/office/powerpoint/2010/main" val="1496406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2231</Words>
  <Application>Microsoft Office PowerPoint</Application>
  <PresentationFormat>Widescreen</PresentationFormat>
  <Paragraphs>176</Paragraphs>
  <Slides>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Aptos Display</vt:lpstr>
      <vt:lpstr>Arial</vt:lpstr>
      <vt:lpstr>Gill Sans MT</vt:lpstr>
      <vt:lpstr>Segoe UI Emoji</vt:lpstr>
      <vt:lpstr>Segoe UI Symbol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 Mullings</dc:creator>
  <cp:lastModifiedBy>R Mullings</cp:lastModifiedBy>
  <cp:revision>3</cp:revision>
  <dcterms:created xsi:type="dcterms:W3CDTF">2025-12-28T12:16:24Z</dcterms:created>
  <dcterms:modified xsi:type="dcterms:W3CDTF">2025-12-28T13:08:41Z</dcterms:modified>
</cp:coreProperties>
</file>