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media/image10.JPG" ContentType="image/pn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6" r:id="rId2"/>
    <p:sldId id="263" r:id="rId3"/>
    <p:sldId id="257" r:id="rId4"/>
    <p:sldId id="298" r:id="rId5"/>
    <p:sldId id="297"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8" d="100"/>
          <a:sy n="78" d="100"/>
        </p:scale>
        <p:origin x="878"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D2693-3B7E-DBF4-8474-E2A0D6461380}"/>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3C349ED9-23FA-67AB-7985-935C112A4B3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50A49C24-C76C-17B1-2C01-43FD06F3A268}"/>
              </a:ext>
            </a:extLst>
          </p:cNvPr>
          <p:cNvSpPr>
            <a:spLocks noGrp="1"/>
          </p:cNvSpPr>
          <p:nvPr>
            <p:ph type="dt" sz="half" idx="10"/>
          </p:nvPr>
        </p:nvSpPr>
        <p:spPr/>
        <p:txBody>
          <a:bodyPr/>
          <a:lstStyle/>
          <a:p>
            <a:fld id="{773FC9ED-70D0-46D5-8529-CF154978473E}" type="datetimeFigureOut">
              <a:rPr lang="en-GB" smtClean="0"/>
              <a:t>29/12/2025</a:t>
            </a:fld>
            <a:endParaRPr lang="en-GB"/>
          </a:p>
        </p:txBody>
      </p:sp>
      <p:sp>
        <p:nvSpPr>
          <p:cNvPr id="5" name="Footer Placeholder 4">
            <a:extLst>
              <a:ext uri="{FF2B5EF4-FFF2-40B4-BE49-F238E27FC236}">
                <a16:creationId xmlns:a16="http://schemas.microsoft.com/office/drawing/2014/main" id="{63D8B4D5-A35E-83B2-3D5F-1314237C7B8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6D77D3B-7348-B323-C721-DFE37EE2124E}"/>
              </a:ext>
            </a:extLst>
          </p:cNvPr>
          <p:cNvSpPr>
            <a:spLocks noGrp="1"/>
          </p:cNvSpPr>
          <p:nvPr>
            <p:ph type="sldNum" sz="quarter" idx="12"/>
          </p:nvPr>
        </p:nvSpPr>
        <p:spPr/>
        <p:txBody>
          <a:bodyPr/>
          <a:lstStyle/>
          <a:p>
            <a:fld id="{FA126DB9-9DF0-4093-8355-C050DFC1ED84}" type="slidenum">
              <a:rPr lang="en-GB" smtClean="0"/>
              <a:t>‹#›</a:t>
            </a:fld>
            <a:endParaRPr lang="en-GB"/>
          </a:p>
        </p:txBody>
      </p:sp>
    </p:spTree>
    <p:extLst>
      <p:ext uri="{BB962C8B-B14F-4D97-AF65-F5344CB8AC3E}">
        <p14:creationId xmlns:p14="http://schemas.microsoft.com/office/powerpoint/2010/main" val="17117987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355EDD-331B-B97E-86D5-352DE39FD2ED}"/>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ADB2AB63-574F-A7FB-8042-714C34D773EF}"/>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A4C29FE1-29ED-4C7D-6B29-F13041A3A61E}"/>
              </a:ext>
            </a:extLst>
          </p:cNvPr>
          <p:cNvSpPr>
            <a:spLocks noGrp="1"/>
          </p:cNvSpPr>
          <p:nvPr>
            <p:ph type="dt" sz="half" idx="10"/>
          </p:nvPr>
        </p:nvSpPr>
        <p:spPr/>
        <p:txBody>
          <a:bodyPr/>
          <a:lstStyle/>
          <a:p>
            <a:fld id="{773FC9ED-70D0-46D5-8529-CF154978473E}" type="datetimeFigureOut">
              <a:rPr lang="en-GB" smtClean="0"/>
              <a:t>29/12/2025</a:t>
            </a:fld>
            <a:endParaRPr lang="en-GB"/>
          </a:p>
        </p:txBody>
      </p:sp>
      <p:sp>
        <p:nvSpPr>
          <p:cNvPr id="5" name="Footer Placeholder 4">
            <a:extLst>
              <a:ext uri="{FF2B5EF4-FFF2-40B4-BE49-F238E27FC236}">
                <a16:creationId xmlns:a16="http://schemas.microsoft.com/office/drawing/2014/main" id="{7F48AB16-F61B-C446-9F3D-63E961FD981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0012924-1F7E-4058-F568-873365C20203}"/>
              </a:ext>
            </a:extLst>
          </p:cNvPr>
          <p:cNvSpPr>
            <a:spLocks noGrp="1"/>
          </p:cNvSpPr>
          <p:nvPr>
            <p:ph type="sldNum" sz="quarter" idx="12"/>
          </p:nvPr>
        </p:nvSpPr>
        <p:spPr/>
        <p:txBody>
          <a:bodyPr/>
          <a:lstStyle/>
          <a:p>
            <a:fld id="{FA126DB9-9DF0-4093-8355-C050DFC1ED84}" type="slidenum">
              <a:rPr lang="en-GB" smtClean="0"/>
              <a:t>‹#›</a:t>
            </a:fld>
            <a:endParaRPr lang="en-GB"/>
          </a:p>
        </p:txBody>
      </p:sp>
    </p:spTree>
    <p:extLst>
      <p:ext uri="{BB962C8B-B14F-4D97-AF65-F5344CB8AC3E}">
        <p14:creationId xmlns:p14="http://schemas.microsoft.com/office/powerpoint/2010/main" val="32993243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0A0C1AB-A0FF-C643-6D02-EE69CC4E2BDC}"/>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8C8B1891-3A57-5A2A-1A5D-9BDAFC4980C9}"/>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B876D364-4B02-99A7-4A6D-36280E4D46C1}"/>
              </a:ext>
            </a:extLst>
          </p:cNvPr>
          <p:cNvSpPr>
            <a:spLocks noGrp="1"/>
          </p:cNvSpPr>
          <p:nvPr>
            <p:ph type="dt" sz="half" idx="10"/>
          </p:nvPr>
        </p:nvSpPr>
        <p:spPr/>
        <p:txBody>
          <a:bodyPr/>
          <a:lstStyle/>
          <a:p>
            <a:fld id="{773FC9ED-70D0-46D5-8529-CF154978473E}" type="datetimeFigureOut">
              <a:rPr lang="en-GB" smtClean="0"/>
              <a:t>29/12/2025</a:t>
            </a:fld>
            <a:endParaRPr lang="en-GB"/>
          </a:p>
        </p:txBody>
      </p:sp>
      <p:sp>
        <p:nvSpPr>
          <p:cNvPr id="5" name="Footer Placeholder 4">
            <a:extLst>
              <a:ext uri="{FF2B5EF4-FFF2-40B4-BE49-F238E27FC236}">
                <a16:creationId xmlns:a16="http://schemas.microsoft.com/office/drawing/2014/main" id="{EDBEB03A-EEE5-2398-C97E-FED6DEA49C3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C85637C-7422-69D2-9167-F5D98CA3FB91}"/>
              </a:ext>
            </a:extLst>
          </p:cNvPr>
          <p:cNvSpPr>
            <a:spLocks noGrp="1"/>
          </p:cNvSpPr>
          <p:nvPr>
            <p:ph type="sldNum" sz="quarter" idx="12"/>
          </p:nvPr>
        </p:nvSpPr>
        <p:spPr/>
        <p:txBody>
          <a:bodyPr/>
          <a:lstStyle/>
          <a:p>
            <a:fld id="{FA126DB9-9DF0-4093-8355-C050DFC1ED84}" type="slidenum">
              <a:rPr lang="en-GB" smtClean="0"/>
              <a:t>‹#›</a:t>
            </a:fld>
            <a:endParaRPr lang="en-GB"/>
          </a:p>
        </p:txBody>
      </p:sp>
    </p:spTree>
    <p:extLst>
      <p:ext uri="{BB962C8B-B14F-4D97-AF65-F5344CB8AC3E}">
        <p14:creationId xmlns:p14="http://schemas.microsoft.com/office/powerpoint/2010/main" val="16503602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7844D3-CF4C-B805-806B-D9CFD8EA2B26}"/>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C257AB8D-77AF-1690-522C-AB7191AE2057}"/>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69791300-F172-1431-FB39-F4DDD4DED935}"/>
              </a:ext>
            </a:extLst>
          </p:cNvPr>
          <p:cNvSpPr>
            <a:spLocks noGrp="1"/>
          </p:cNvSpPr>
          <p:nvPr>
            <p:ph type="dt" sz="half" idx="10"/>
          </p:nvPr>
        </p:nvSpPr>
        <p:spPr/>
        <p:txBody>
          <a:bodyPr/>
          <a:lstStyle/>
          <a:p>
            <a:fld id="{773FC9ED-70D0-46D5-8529-CF154978473E}" type="datetimeFigureOut">
              <a:rPr lang="en-GB" smtClean="0"/>
              <a:t>29/12/2025</a:t>
            </a:fld>
            <a:endParaRPr lang="en-GB"/>
          </a:p>
        </p:txBody>
      </p:sp>
      <p:sp>
        <p:nvSpPr>
          <p:cNvPr id="5" name="Footer Placeholder 4">
            <a:extLst>
              <a:ext uri="{FF2B5EF4-FFF2-40B4-BE49-F238E27FC236}">
                <a16:creationId xmlns:a16="http://schemas.microsoft.com/office/drawing/2014/main" id="{0E54210C-734D-031C-F235-E8330FDCE79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379EC1C-B38D-8F21-E378-C39A66B50349}"/>
              </a:ext>
            </a:extLst>
          </p:cNvPr>
          <p:cNvSpPr>
            <a:spLocks noGrp="1"/>
          </p:cNvSpPr>
          <p:nvPr>
            <p:ph type="sldNum" sz="quarter" idx="12"/>
          </p:nvPr>
        </p:nvSpPr>
        <p:spPr/>
        <p:txBody>
          <a:bodyPr/>
          <a:lstStyle/>
          <a:p>
            <a:fld id="{FA126DB9-9DF0-4093-8355-C050DFC1ED84}" type="slidenum">
              <a:rPr lang="en-GB" smtClean="0"/>
              <a:t>‹#›</a:t>
            </a:fld>
            <a:endParaRPr lang="en-GB"/>
          </a:p>
        </p:txBody>
      </p:sp>
    </p:spTree>
    <p:extLst>
      <p:ext uri="{BB962C8B-B14F-4D97-AF65-F5344CB8AC3E}">
        <p14:creationId xmlns:p14="http://schemas.microsoft.com/office/powerpoint/2010/main" val="2252672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E49FA3-52ED-A2E1-B3A9-E5427C1E3CB7}"/>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D057565B-BC38-0609-6A25-75F55B1003F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61B0127D-BAA2-D0AF-F66D-B1D977EDFBED}"/>
              </a:ext>
            </a:extLst>
          </p:cNvPr>
          <p:cNvSpPr>
            <a:spLocks noGrp="1"/>
          </p:cNvSpPr>
          <p:nvPr>
            <p:ph type="dt" sz="half" idx="10"/>
          </p:nvPr>
        </p:nvSpPr>
        <p:spPr/>
        <p:txBody>
          <a:bodyPr/>
          <a:lstStyle/>
          <a:p>
            <a:fld id="{773FC9ED-70D0-46D5-8529-CF154978473E}" type="datetimeFigureOut">
              <a:rPr lang="en-GB" smtClean="0"/>
              <a:t>29/12/2025</a:t>
            </a:fld>
            <a:endParaRPr lang="en-GB"/>
          </a:p>
        </p:txBody>
      </p:sp>
      <p:sp>
        <p:nvSpPr>
          <p:cNvPr id="5" name="Footer Placeholder 4">
            <a:extLst>
              <a:ext uri="{FF2B5EF4-FFF2-40B4-BE49-F238E27FC236}">
                <a16:creationId xmlns:a16="http://schemas.microsoft.com/office/drawing/2014/main" id="{231E933A-7B02-6FDF-EEA5-DF6B27AE72D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8389D42-3CC0-2B9C-F4A1-8DF1B5B8D247}"/>
              </a:ext>
            </a:extLst>
          </p:cNvPr>
          <p:cNvSpPr>
            <a:spLocks noGrp="1"/>
          </p:cNvSpPr>
          <p:nvPr>
            <p:ph type="sldNum" sz="quarter" idx="12"/>
          </p:nvPr>
        </p:nvSpPr>
        <p:spPr/>
        <p:txBody>
          <a:bodyPr/>
          <a:lstStyle/>
          <a:p>
            <a:fld id="{FA126DB9-9DF0-4093-8355-C050DFC1ED84}" type="slidenum">
              <a:rPr lang="en-GB" smtClean="0"/>
              <a:t>‹#›</a:t>
            </a:fld>
            <a:endParaRPr lang="en-GB"/>
          </a:p>
        </p:txBody>
      </p:sp>
    </p:spTree>
    <p:extLst>
      <p:ext uri="{BB962C8B-B14F-4D97-AF65-F5344CB8AC3E}">
        <p14:creationId xmlns:p14="http://schemas.microsoft.com/office/powerpoint/2010/main" val="10845654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3C1678-9407-E253-F034-CFA9308DC0E2}"/>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B33F45A5-A3EF-E919-D1F6-CC4660513960}"/>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E1A68A68-9889-97AD-7686-D35FB33D6D3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662B199C-5C75-0831-C709-160BF81D4E3B}"/>
              </a:ext>
            </a:extLst>
          </p:cNvPr>
          <p:cNvSpPr>
            <a:spLocks noGrp="1"/>
          </p:cNvSpPr>
          <p:nvPr>
            <p:ph type="dt" sz="half" idx="10"/>
          </p:nvPr>
        </p:nvSpPr>
        <p:spPr/>
        <p:txBody>
          <a:bodyPr/>
          <a:lstStyle/>
          <a:p>
            <a:fld id="{773FC9ED-70D0-46D5-8529-CF154978473E}" type="datetimeFigureOut">
              <a:rPr lang="en-GB" smtClean="0"/>
              <a:t>29/12/2025</a:t>
            </a:fld>
            <a:endParaRPr lang="en-GB"/>
          </a:p>
        </p:txBody>
      </p:sp>
      <p:sp>
        <p:nvSpPr>
          <p:cNvPr id="6" name="Footer Placeholder 5">
            <a:extLst>
              <a:ext uri="{FF2B5EF4-FFF2-40B4-BE49-F238E27FC236}">
                <a16:creationId xmlns:a16="http://schemas.microsoft.com/office/drawing/2014/main" id="{931D7E85-0806-13C8-C478-F755B7A91AD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4CECB4F-DF23-4BA1-0565-B00ACCDA4BAA}"/>
              </a:ext>
            </a:extLst>
          </p:cNvPr>
          <p:cNvSpPr>
            <a:spLocks noGrp="1"/>
          </p:cNvSpPr>
          <p:nvPr>
            <p:ph type="sldNum" sz="quarter" idx="12"/>
          </p:nvPr>
        </p:nvSpPr>
        <p:spPr/>
        <p:txBody>
          <a:bodyPr/>
          <a:lstStyle/>
          <a:p>
            <a:fld id="{FA126DB9-9DF0-4093-8355-C050DFC1ED84}" type="slidenum">
              <a:rPr lang="en-GB" smtClean="0"/>
              <a:t>‹#›</a:t>
            </a:fld>
            <a:endParaRPr lang="en-GB"/>
          </a:p>
        </p:txBody>
      </p:sp>
    </p:spTree>
    <p:extLst>
      <p:ext uri="{BB962C8B-B14F-4D97-AF65-F5344CB8AC3E}">
        <p14:creationId xmlns:p14="http://schemas.microsoft.com/office/powerpoint/2010/main" val="4896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DF7D29-82B6-1404-093A-DF42FD9C4F7A}"/>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70B0E056-459C-B04B-FC0C-8C7EE24E42B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703E6E46-69E9-B60C-669B-D72CCFC40FBC}"/>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07404D2E-4118-B45A-2C36-506F813D413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5CD265AB-4C32-AE2B-E717-5C7E1F42DEA7}"/>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33A8F507-F471-5684-F739-C1F2C933DF04}"/>
              </a:ext>
            </a:extLst>
          </p:cNvPr>
          <p:cNvSpPr>
            <a:spLocks noGrp="1"/>
          </p:cNvSpPr>
          <p:nvPr>
            <p:ph type="dt" sz="half" idx="10"/>
          </p:nvPr>
        </p:nvSpPr>
        <p:spPr/>
        <p:txBody>
          <a:bodyPr/>
          <a:lstStyle/>
          <a:p>
            <a:fld id="{773FC9ED-70D0-46D5-8529-CF154978473E}" type="datetimeFigureOut">
              <a:rPr lang="en-GB" smtClean="0"/>
              <a:t>29/12/2025</a:t>
            </a:fld>
            <a:endParaRPr lang="en-GB"/>
          </a:p>
        </p:txBody>
      </p:sp>
      <p:sp>
        <p:nvSpPr>
          <p:cNvPr id="8" name="Footer Placeholder 7">
            <a:extLst>
              <a:ext uri="{FF2B5EF4-FFF2-40B4-BE49-F238E27FC236}">
                <a16:creationId xmlns:a16="http://schemas.microsoft.com/office/drawing/2014/main" id="{4A5C5992-4AAE-C871-B960-8426D89A2F47}"/>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D154676-05D2-A3E5-72C8-42DF6133CA44}"/>
              </a:ext>
            </a:extLst>
          </p:cNvPr>
          <p:cNvSpPr>
            <a:spLocks noGrp="1"/>
          </p:cNvSpPr>
          <p:nvPr>
            <p:ph type="sldNum" sz="quarter" idx="12"/>
          </p:nvPr>
        </p:nvSpPr>
        <p:spPr/>
        <p:txBody>
          <a:bodyPr/>
          <a:lstStyle/>
          <a:p>
            <a:fld id="{FA126DB9-9DF0-4093-8355-C050DFC1ED84}" type="slidenum">
              <a:rPr lang="en-GB" smtClean="0"/>
              <a:t>‹#›</a:t>
            </a:fld>
            <a:endParaRPr lang="en-GB"/>
          </a:p>
        </p:txBody>
      </p:sp>
    </p:spTree>
    <p:extLst>
      <p:ext uri="{BB962C8B-B14F-4D97-AF65-F5344CB8AC3E}">
        <p14:creationId xmlns:p14="http://schemas.microsoft.com/office/powerpoint/2010/main" val="32053245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545A4A-DB2D-2892-24B9-D529DC82AFB1}"/>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FAF3BA0A-9A2B-DFC5-E681-CF0D6E206A8C}"/>
              </a:ext>
            </a:extLst>
          </p:cNvPr>
          <p:cNvSpPr>
            <a:spLocks noGrp="1"/>
          </p:cNvSpPr>
          <p:nvPr>
            <p:ph type="dt" sz="half" idx="10"/>
          </p:nvPr>
        </p:nvSpPr>
        <p:spPr/>
        <p:txBody>
          <a:bodyPr/>
          <a:lstStyle/>
          <a:p>
            <a:fld id="{773FC9ED-70D0-46D5-8529-CF154978473E}" type="datetimeFigureOut">
              <a:rPr lang="en-GB" smtClean="0"/>
              <a:t>29/12/2025</a:t>
            </a:fld>
            <a:endParaRPr lang="en-GB"/>
          </a:p>
        </p:txBody>
      </p:sp>
      <p:sp>
        <p:nvSpPr>
          <p:cNvPr id="4" name="Footer Placeholder 3">
            <a:extLst>
              <a:ext uri="{FF2B5EF4-FFF2-40B4-BE49-F238E27FC236}">
                <a16:creationId xmlns:a16="http://schemas.microsoft.com/office/drawing/2014/main" id="{C0B0A9C7-5639-8747-1B6A-30D252DD632A}"/>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0083FCAE-5EEC-B499-B110-74043C9038B1}"/>
              </a:ext>
            </a:extLst>
          </p:cNvPr>
          <p:cNvSpPr>
            <a:spLocks noGrp="1"/>
          </p:cNvSpPr>
          <p:nvPr>
            <p:ph type="sldNum" sz="quarter" idx="12"/>
          </p:nvPr>
        </p:nvSpPr>
        <p:spPr/>
        <p:txBody>
          <a:bodyPr/>
          <a:lstStyle/>
          <a:p>
            <a:fld id="{FA126DB9-9DF0-4093-8355-C050DFC1ED84}" type="slidenum">
              <a:rPr lang="en-GB" smtClean="0"/>
              <a:t>‹#›</a:t>
            </a:fld>
            <a:endParaRPr lang="en-GB"/>
          </a:p>
        </p:txBody>
      </p:sp>
    </p:spTree>
    <p:extLst>
      <p:ext uri="{BB962C8B-B14F-4D97-AF65-F5344CB8AC3E}">
        <p14:creationId xmlns:p14="http://schemas.microsoft.com/office/powerpoint/2010/main" val="7874374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56E23FF-21CC-259D-4535-B2F7C032611E}"/>
              </a:ext>
            </a:extLst>
          </p:cNvPr>
          <p:cNvSpPr>
            <a:spLocks noGrp="1"/>
          </p:cNvSpPr>
          <p:nvPr>
            <p:ph type="dt" sz="half" idx="10"/>
          </p:nvPr>
        </p:nvSpPr>
        <p:spPr/>
        <p:txBody>
          <a:bodyPr/>
          <a:lstStyle/>
          <a:p>
            <a:fld id="{773FC9ED-70D0-46D5-8529-CF154978473E}" type="datetimeFigureOut">
              <a:rPr lang="en-GB" smtClean="0"/>
              <a:t>29/12/2025</a:t>
            </a:fld>
            <a:endParaRPr lang="en-GB"/>
          </a:p>
        </p:txBody>
      </p:sp>
      <p:sp>
        <p:nvSpPr>
          <p:cNvPr id="3" name="Footer Placeholder 2">
            <a:extLst>
              <a:ext uri="{FF2B5EF4-FFF2-40B4-BE49-F238E27FC236}">
                <a16:creationId xmlns:a16="http://schemas.microsoft.com/office/drawing/2014/main" id="{D265EAF7-5233-9AFE-373F-A3F82BE2C443}"/>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1714BF3F-1C3A-382A-5DED-087442BD3C59}"/>
              </a:ext>
            </a:extLst>
          </p:cNvPr>
          <p:cNvSpPr>
            <a:spLocks noGrp="1"/>
          </p:cNvSpPr>
          <p:nvPr>
            <p:ph type="sldNum" sz="quarter" idx="12"/>
          </p:nvPr>
        </p:nvSpPr>
        <p:spPr/>
        <p:txBody>
          <a:bodyPr/>
          <a:lstStyle/>
          <a:p>
            <a:fld id="{FA126DB9-9DF0-4093-8355-C050DFC1ED84}" type="slidenum">
              <a:rPr lang="en-GB" smtClean="0"/>
              <a:t>‹#›</a:t>
            </a:fld>
            <a:endParaRPr lang="en-GB"/>
          </a:p>
        </p:txBody>
      </p:sp>
    </p:spTree>
    <p:extLst>
      <p:ext uri="{BB962C8B-B14F-4D97-AF65-F5344CB8AC3E}">
        <p14:creationId xmlns:p14="http://schemas.microsoft.com/office/powerpoint/2010/main" val="9034010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451F2C-5946-40AD-2621-B94DD045FA4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5769F003-625C-BCBE-CC75-E90669A64EE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688C0069-3856-2167-75A5-DAEC8D5CF6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50F6875B-DBB0-FD20-9515-1F90AD59ADE5}"/>
              </a:ext>
            </a:extLst>
          </p:cNvPr>
          <p:cNvSpPr>
            <a:spLocks noGrp="1"/>
          </p:cNvSpPr>
          <p:nvPr>
            <p:ph type="dt" sz="half" idx="10"/>
          </p:nvPr>
        </p:nvSpPr>
        <p:spPr/>
        <p:txBody>
          <a:bodyPr/>
          <a:lstStyle/>
          <a:p>
            <a:fld id="{773FC9ED-70D0-46D5-8529-CF154978473E}" type="datetimeFigureOut">
              <a:rPr lang="en-GB" smtClean="0"/>
              <a:t>29/12/2025</a:t>
            </a:fld>
            <a:endParaRPr lang="en-GB"/>
          </a:p>
        </p:txBody>
      </p:sp>
      <p:sp>
        <p:nvSpPr>
          <p:cNvPr id="6" name="Footer Placeholder 5">
            <a:extLst>
              <a:ext uri="{FF2B5EF4-FFF2-40B4-BE49-F238E27FC236}">
                <a16:creationId xmlns:a16="http://schemas.microsoft.com/office/drawing/2014/main" id="{921A4CF8-D785-DA76-BE5E-68BA99AA4B6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3487423-0202-49A2-2968-8A5B80C23C67}"/>
              </a:ext>
            </a:extLst>
          </p:cNvPr>
          <p:cNvSpPr>
            <a:spLocks noGrp="1"/>
          </p:cNvSpPr>
          <p:nvPr>
            <p:ph type="sldNum" sz="quarter" idx="12"/>
          </p:nvPr>
        </p:nvSpPr>
        <p:spPr/>
        <p:txBody>
          <a:bodyPr/>
          <a:lstStyle/>
          <a:p>
            <a:fld id="{FA126DB9-9DF0-4093-8355-C050DFC1ED84}" type="slidenum">
              <a:rPr lang="en-GB" smtClean="0"/>
              <a:t>‹#›</a:t>
            </a:fld>
            <a:endParaRPr lang="en-GB"/>
          </a:p>
        </p:txBody>
      </p:sp>
    </p:spTree>
    <p:extLst>
      <p:ext uri="{BB962C8B-B14F-4D97-AF65-F5344CB8AC3E}">
        <p14:creationId xmlns:p14="http://schemas.microsoft.com/office/powerpoint/2010/main" val="5652549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B292C8-1D79-DAE6-BD7D-37029EBB529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9084184E-D34A-CE39-9590-8921F093D7F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B0F51F48-0CE4-9B44-7376-7C4AF7D10A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0473CD9-ED57-E3C6-3539-B8BAD39EA1C6}"/>
              </a:ext>
            </a:extLst>
          </p:cNvPr>
          <p:cNvSpPr>
            <a:spLocks noGrp="1"/>
          </p:cNvSpPr>
          <p:nvPr>
            <p:ph type="dt" sz="half" idx="10"/>
          </p:nvPr>
        </p:nvSpPr>
        <p:spPr/>
        <p:txBody>
          <a:bodyPr/>
          <a:lstStyle/>
          <a:p>
            <a:fld id="{773FC9ED-70D0-46D5-8529-CF154978473E}" type="datetimeFigureOut">
              <a:rPr lang="en-GB" smtClean="0"/>
              <a:t>29/12/2025</a:t>
            </a:fld>
            <a:endParaRPr lang="en-GB"/>
          </a:p>
        </p:txBody>
      </p:sp>
      <p:sp>
        <p:nvSpPr>
          <p:cNvPr id="6" name="Footer Placeholder 5">
            <a:extLst>
              <a:ext uri="{FF2B5EF4-FFF2-40B4-BE49-F238E27FC236}">
                <a16:creationId xmlns:a16="http://schemas.microsoft.com/office/drawing/2014/main" id="{E2977DDB-16F6-508E-D005-3A91978B3D8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19174C6-A33A-8BCC-B913-675F783041EA}"/>
              </a:ext>
            </a:extLst>
          </p:cNvPr>
          <p:cNvSpPr>
            <a:spLocks noGrp="1"/>
          </p:cNvSpPr>
          <p:nvPr>
            <p:ph type="sldNum" sz="quarter" idx="12"/>
          </p:nvPr>
        </p:nvSpPr>
        <p:spPr/>
        <p:txBody>
          <a:bodyPr/>
          <a:lstStyle/>
          <a:p>
            <a:fld id="{FA126DB9-9DF0-4093-8355-C050DFC1ED84}" type="slidenum">
              <a:rPr lang="en-GB" smtClean="0"/>
              <a:t>‹#›</a:t>
            </a:fld>
            <a:endParaRPr lang="en-GB"/>
          </a:p>
        </p:txBody>
      </p:sp>
    </p:spTree>
    <p:extLst>
      <p:ext uri="{BB962C8B-B14F-4D97-AF65-F5344CB8AC3E}">
        <p14:creationId xmlns:p14="http://schemas.microsoft.com/office/powerpoint/2010/main" val="26851241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24A7D71-94C9-C717-B8BE-71B67CBDC72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8B990ABE-2763-69D9-68A0-A5B0445F742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D3EB9BAF-6C84-CC2F-C93F-2DF04CDB02F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73FC9ED-70D0-46D5-8529-CF154978473E}" type="datetimeFigureOut">
              <a:rPr lang="en-GB" smtClean="0"/>
              <a:t>29/12/2025</a:t>
            </a:fld>
            <a:endParaRPr lang="en-GB"/>
          </a:p>
        </p:txBody>
      </p:sp>
      <p:sp>
        <p:nvSpPr>
          <p:cNvPr id="5" name="Footer Placeholder 4">
            <a:extLst>
              <a:ext uri="{FF2B5EF4-FFF2-40B4-BE49-F238E27FC236}">
                <a16:creationId xmlns:a16="http://schemas.microsoft.com/office/drawing/2014/main" id="{00287C65-8220-E08C-227B-84310D6993B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38CA212B-05F2-6560-32C4-4B6966D7E38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A126DB9-9DF0-4093-8355-C050DFC1ED84}" type="slidenum">
              <a:rPr lang="en-GB" smtClean="0"/>
              <a:t>‹#›</a:t>
            </a:fld>
            <a:endParaRPr lang="en-GB"/>
          </a:p>
        </p:txBody>
      </p:sp>
    </p:spTree>
    <p:extLst>
      <p:ext uri="{BB962C8B-B14F-4D97-AF65-F5344CB8AC3E}">
        <p14:creationId xmlns:p14="http://schemas.microsoft.com/office/powerpoint/2010/main" val="33498428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jpg"/><Relationship Id="rId13" Type="http://schemas.openxmlformats.org/officeDocument/2006/relationships/image" Target="../media/image8.svg"/><Relationship Id="rId3" Type="http://schemas.openxmlformats.org/officeDocument/2006/relationships/slideLayout" Target="../slideLayouts/slideLayout7.xml"/><Relationship Id="rId7" Type="http://schemas.openxmlformats.org/officeDocument/2006/relationships/hyperlink" Target="https://www.amazon.co.uk/Millennial-Gripping-Exploring-Struggles-Education/dp/B0FXBNJVYP/ref=sr_1_1?crid=WMX5UBWKLYJ2&amp;dib=eyJ2IjoiMSJ9._UGkfMUkFnVjbZ7GqBqolKiCvBWmPuXQsncypnggvYcEdackebLakyMfDDzW2Y8r7ZJRsdqvTGScRNVyuOgvnA0iTbKV08ga__tgDJ_xi5jGSMSfKoRZkjpo0lZh4h-nVrwTnMpb0CemFpd2YdC3YHUYenuZViUYxBERsAFd0hBKPFHh6p2VSq-g6AKYiXFO1q0mpGMSxDAkEG5mpVOXmrGE5wn2lKiqNv8b82I4i6Q.ImdmvXTtjVFUeJ08tGLVnMp_a9shYbwR1HMWu_YO9kk&amp;dib_tag=se&amp;keywords=millennial&amp;qid=1765653566&amp;sprefix=%2Caps%2C138&amp;sr=8-1#detailBullets_feature_div" TargetMode="External"/><Relationship Id="rId12" Type="http://schemas.openxmlformats.org/officeDocument/2006/relationships/image" Target="../media/image7.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3.png"/><Relationship Id="rId11" Type="http://schemas.openxmlformats.org/officeDocument/2006/relationships/image" Target="../media/image6.svg"/><Relationship Id="rId5" Type="http://schemas.openxmlformats.org/officeDocument/2006/relationships/image" Target="../media/image2.jpg"/><Relationship Id="rId10" Type="http://schemas.openxmlformats.org/officeDocument/2006/relationships/image" Target="../media/image5.png"/><Relationship Id="rId4" Type="http://schemas.openxmlformats.org/officeDocument/2006/relationships/image" Target="../media/image1.png"/><Relationship Id="rId9" Type="http://schemas.openxmlformats.org/officeDocument/2006/relationships/hyperlink" Target="mailto:Millennialenquiriesuk@gmail.com"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15.JPG"/><Relationship Id="rId13" Type="http://schemas.openxmlformats.org/officeDocument/2006/relationships/image" Target="../media/image20.JPG"/><Relationship Id="rId18" Type="http://schemas.openxmlformats.org/officeDocument/2006/relationships/image" Target="../media/image25.JPG"/><Relationship Id="rId3" Type="http://schemas.openxmlformats.org/officeDocument/2006/relationships/image" Target="../media/image10.JPG"/><Relationship Id="rId7" Type="http://schemas.openxmlformats.org/officeDocument/2006/relationships/image" Target="../media/image14.JPG"/><Relationship Id="rId12" Type="http://schemas.openxmlformats.org/officeDocument/2006/relationships/image" Target="../media/image19.JPG"/><Relationship Id="rId17" Type="http://schemas.openxmlformats.org/officeDocument/2006/relationships/image" Target="../media/image24.JPG"/><Relationship Id="rId2" Type="http://schemas.openxmlformats.org/officeDocument/2006/relationships/image" Target="../media/image9.jpg"/><Relationship Id="rId16" Type="http://schemas.openxmlformats.org/officeDocument/2006/relationships/image" Target="../media/image23.JPG"/><Relationship Id="rId1" Type="http://schemas.openxmlformats.org/officeDocument/2006/relationships/slideLayout" Target="../slideLayouts/slideLayout7.xml"/><Relationship Id="rId6" Type="http://schemas.openxmlformats.org/officeDocument/2006/relationships/image" Target="../media/image13.JPG"/><Relationship Id="rId11" Type="http://schemas.openxmlformats.org/officeDocument/2006/relationships/image" Target="../media/image18.JPG"/><Relationship Id="rId5" Type="http://schemas.openxmlformats.org/officeDocument/2006/relationships/image" Target="../media/image12.JPG"/><Relationship Id="rId15" Type="http://schemas.openxmlformats.org/officeDocument/2006/relationships/image" Target="../media/image22.JPG"/><Relationship Id="rId10" Type="http://schemas.openxmlformats.org/officeDocument/2006/relationships/image" Target="../media/image17.JPG"/><Relationship Id="rId19" Type="http://schemas.openxmlformats.org/officeDocument/2006/relationships/image" Target="../media/image26.JPG"/><Relationship Id="rId4" Type="http://schemas.openxmlformats.org/officeDocument/2006/relationships/image" Target="../media/image11.JPG"/><Relationship Id="rId9" Type="http://schemas.openxmlformats.org/officeDocument/2006/relationships/image" Target="../media/image16.JPG"/><Relationship Id="rId14" Type="http://schemas.openxmlformats.org/officeDocument/2006/relationships/image" Target="../media/image21.JPG"/></Relationships>
</file>

<file path=ppt/slides/_rels/slide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7.xml"/><Relationship Id="rId5" Type="http://schemas.openxmlformats.org/officeDocument/2006/relationships/image" Target="../media/image30.png"/><Relationship Id="rId4" Type="http://schemas.openxmlformats.org/officeDocument/2006/relationships/image" Target="../media/image9.jpg"/></Relationships>
</file>

<file path=ppt/slides/_rels/slide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9.jpg"/><Relationship Id="rId1" Type="http://schemas.openxmlformats.org/officeDocument/2006/relationships/slideLayout" Target="../slideLayouts/slideLayout7.xml"/><Relationship Id="rId5" Type="http://schemas.openxmlformats.org/officeDocument/2006/relationships/image" Target="../media/image33.svg"/><Relationship Id="rId4"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Video 2">
            <a:hlinkClick r:id="" action="ppaction://media"/>
            <a:extLst>
              <a:ext uri="{FF2B5EF4-FFF2-40B4-BE49-F238E27FC236}">
                <a16:creationId xmlns:a16="http://schemas.microsoft.com/office/drawing/2014/main" id="{F2BA6FAD-E267-0D87-E2E7-366F62BE2839}"/>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4166626" y="249368"/>
            <a:ext cx="3488957" cy="3605558"/>
          </a:xfrm>
          <a:prstGeom prst="rect">
            <a:avLst/>
          </a:prstGeom>
        </p:spPr>
      </p:pic>
      <p:pic>
        <p:nvPicPr>
          <p:cNvPr id="4" name="Picture 3" descr="A person in a suit and tie with handcuffs&#10;&#10;AI-generated content may be incorrect.">
            <a:extLst>
              <a:ext uri="{FF2B5EF4-FFF2-40B4-BE49-F238E27FC236}">
                <a16:creationId xmlns:a16="http://schemas.microsoft.com/office/drawing/2014/main" id="{E6BA75B1-43F0-273C-30C4-9C395DF8AA8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4086225" cy="6858000"/>
          </a:xfrm>
          <a:prstGeom prst="rect">
            <a:avLst/>
          </a:prstGeom>
        </p:spPr>
      </p:pic>
      <p:pic>
        <p:nvPicPr>
          <p:cNvPr id="10" name="Picture 9" descr="A cartoon of a human ear&#10;&#10;AI-generated content may be incorrect.">
            <a:extLst>
              <a:ext uri="{FF2B5EF4-FFF2-40B4-BE49-F238E27FC236}">
                <a16:creationId xmlns:a16="http://schemas.microsoft.com/office/drawing/2014/main" id="{4861B67E-5C93-EE5D-F878-EE51FD3ADF22}"/>
              </a:ext>
            </a:extLst>
          </p:cNvPr>
          <p:cNvPicPr>
            <a:picLocks noChangeAspect="1"/>
          </p:cNvPicPr>
          <p:nvPr/>
        </p:nvPicPr>
        <p:blipFill>
          <a:blip r:embed="rId6">
            <a:extLst>
              <a:ext uri="{28A0092B-C50C-407E-A947-70E740481C1C}">
                <a14:useLocalDpi xmlns:a14="http://schemas.microsoft.com/office/drawing/2010/main" val="0"/>
              </a:ext>
            </a:extLst>
          </a:blip>
          <a:srcRect l="18544" t="16547" r="11279" b="17960"/>
          <a:stretch>
            <a:fillRect/>
          </a:stretch>
        </p:blipFill>
        <p:spPr>
          <a:xfrm>
            <a:off x="5045709" y="3854926"/>
            <a:ext cx="2062724" cy="1925031"/>
          </a:xfrm>
          <a:prstGeom prst="rect">
            <a:avLst/>
          </a:prstGeom>
        </p:spPr>
      </p:pic>
      <p:sp>
        <p:nvSpPr>
          <p:cNvPr id="2" name="TextBox 1">
            <a:extLst>
              <a:ext uri="{FF2B5EF4-FFF2-40B4-BE49-F238E27FC236}">
                <a16:creationId xmlns:a16="http://schemas.microsoft.com/office/drawing/2014/main" id="{3879403B-E5AC-D214-AE1E-BFACDA230CFC}"/>
              </a:ext>
            </a:extLst>
          </p:cNvPr>
          <p:cNvSpPr txBox="1"/>
          <p:nvPr/>
        </p:nvSpPr>
        <p:spPr>
          <a:xfrm>
            <a:off x="7372351" y="66675"/>
            <a:ext cx="4819650" cy="6786473"/>
          </a:xfrm>
          <a:prstGeom prst="rect">
            <a:avLst/>
          </a:prstGeom>
          <a:noFill/>
        </p:spPr>
        <p:txBody>
          <a:bodyPr wrap="square" rtlCol="0">
            <a:spAutoFit/>
          </a:bodyPr>
          <a:lstStyle/>
          <a:p>
            <a:pPr algn="ctr"/>
            <a:r>
              <a:rPr lang="en-GB" dirty="0"/>
              <a:t>What is </a:t>
            </a:r>
            <a:r>
              <a:rPr lang="en-GB" i="1" dirty="0"/>
              <a:t>Millennial</a:t>
            </a:r>
            <a:r>
              <a:rPr lang="en-GB" dirty="0"/>
              <a:t>???</a:t>
            </a:r>
          </a:p>
          <a:p>
            <a:pPr algn="ctr"/>
            <a:endParaRPr lang="en-GB" dirty="0"/>
          </a:p>
          <a:p>
            <a:pPr algn="ctr"/>
            <a:r>
              <a:rPr lang="en-GB" dirty="0"/>
              <a:t>Why did R.J. Mullings write it???</a:t>
            </a:r>
          </a:p>
          <a:p>
            <a:pPr algn="ctr"/>
            <a:endParaRPr lang="en-GB" dirty="0"/>
          </a:p>
          <a:p>
            <a:pPr algn="ctr"/>
            <a:r>
              <a:rPr lang="en-GB" dirty="0"/>
              <a:t>Who is R.J. Mullings???</a:t>
            </a:r>
          </a:p>
          <a:p>
            <a:pPr algn="ctr"/>
            <a:endParaRPr lang="en-GB" dirty="0"/>
          </a:p>
          <a:p>
            <a:pPr marL="285750" indent="-285750">
              <a:buFont typeface="Arial" panose="020B0604020202020204" pitchFamily="34" charset="0"/>
              <a:buChar char="•"/>
            </a:pPr>
            <a:r>
              <a:rPr lang="en-GB" dirty="0"/>
              <a:t>Press play on the BBC WM Radio interview to find out more.</a:t>
            </a:r>
          </a:p>
          <a:p>
            <a:endParaRPr lang="en-GB" dirty="0"/>
          </a:p>
          <a:p>
            <a:pPr marL="285750" indent="-285750">
              <a:buFont typeface="Arial" panose="020B0604020202020204" pitchFamily="34" charset="0"/>
              <a:buChar char="•"/>
            </a:pPr>
            <a:r>
              <a:rPr lang="en-GB" dirty="0"/>
              <a:t>Read the </a:t>
            </a:r>
            <a:r>
              <a:rPr lang="en-GB" i="1" dirty="0"/>
              <a:t>preface</a:t>
            </a:r>
            <a:r>
              <a:rPr lang="en-GB" dirty="0"/>
              <a:t> in the book the Amazon link is here: </a:t>
            </a:r>
            <a:r>
              <a:rPr lang="en-GB" sz="1050" dirty="0">
                <a:solidFill>
                  <a:srgbClr val="0070C0"/>
                </a:solidFill>
                <a:hlinkClick r:id="rId7">
                  <a:extLst>
                    <a:ext uri="{A12FA001-AC4F-418D-AE19-62706E023703}">
                      <ahyp:hlinkClr xmlns:ahyp="http://schemas.microsoft.com/office/drawing/2018/hyperlinkcolor" val="tx"/>
                    </a:ext>
                  </a:extLst>
                </a:hlinkClick>
              </a:rPr>
              <a:t>Millennial: A Gripping Crime Drama Exploring the Modern Day Struggles of Education, Society and Justice : Mullings, R.J.: Amazon.co.uk: Books</a:t>
            </a:r>
            <a:endParaRPr lang="en-GB" sz="1050" dirty="0">
              <a:solidFill>
                <a:srgbClr val="0070C0"/>
              </a:solidFill>
            </a:endParaRPr>
          </a:p>
          <a:p>
            <a:endParaRPr lang="en-GB" dirty="0"/>
          </a:p>
          <a:p>
            <a:pPr marL="285750" indent="-285750">
              <a:buFont typeface="Arial" panose="020B0604020202020204" pitchFamily="34" charset="0"/>
              <a:buChar char="•"/>
            </a:pPr>
            <a:r>
              <a:rPr lang="en-GB" dirty="0"/>
              <a:t>R.J. Mullings is a man from the West Midlands, a Vice Principal and has a passion for helping young people realise their potential and achieve success. He began his career in education as an English Teacher so has always enjoyed reading and writing. He used a gift he was blessed with to write </a:t>
            </a:r>
            <a:r>
              <a:rPr lang="en-GB" i="1" dirty="0"/>
              <a:t>Millennial</a:t>
            </a:r>
            <a:r>
              <a:rPr lang="en-GB" dirty="0"/>
              <a:t> and he hopes it inspires young people to unlock their gifts, maybe discover new talents, strive for more in life and most importantly stay safe.</a:t>
            </a:r>
          </a:p>
        </p:txBody>
      </p:sp>
      <p:pic>
        <p:nvPicPr>
          <p:cNvPr id="11" name="Picture 10" descr="A pair of white eyes with brown eyes&#10;&#10;AI-generated content may be incorrect.">
            <a:extLst>
              <a:ext uri="{FF2B5EF4-FFF2-40B4-BE49-F238E27FC236}">
                <a16:creationId xmlns:a16="http://schemas.microsoft.com/office/drawing/2014/main" id="{F7215B05-B616-236E-CFA9-552C4D97E7F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449187" y="2047223"/>
            <a:ext cx="494914" cy="383558"/>
          </a:xfrm>
          <a:prstGeom prst="rect">
            <a:avLst/>
          </a:prstGeom>
        </p:spPr>
      </p:pic>
      <p:sp>
        <p:nvSpPr>
          <p:cNvPr id="12" name="TextBox 11">
            <a:extLst>
              <a:ext uri="{FF2B5EF4-FFF2-40B4-BE49-F238E27FC236}">
                <a16:creationId xmlns:a16="http://schemas.microsoft.com/office/drawing/2014/main" id="{55FE0C25-4020-447D-0885-95A12563EC0D}"/>
              </a:ext>
            </a:extLst>
          </p:cNvPr>
          <p:cNvSpPr txBox="1"/>
          <p:nvPr/>
        </p:nvSpPr>
        <p:spPr>
          <a:xfrm>
            <a:off x="4166626" y="6415597"/>
            <a:ext cx="3488957" cy="338554"/>
          </a:xfrm>
          <a:prstGeom prst="rect">
            <a:avLst/>
          </a:prstGeom>
          <a:noFill/>
          <a:ln>
            <a:solidFill>
              <a:schemeClr val="tx1"/>
            </a:solidFill>
          </a:ln>
        </p:spPr>
        <p:txBody>
          <a:bodyPr wrap="square" rtlCol="0">
            <a:spAutoFit/>
          </a:bodyPr>
          <a:lstStyle/>
          <a:p>
            <a:pPr algn="ctr"/>
            <a:r>
              <a:rPr lang="en-GB" sz="1600" b="1" dirty="0">
                <a:solidFill>
                  <a:srgbClr val="0070C0"/>
                </a:solidFill>
                <a:hlinkClick r:id="rId9">
                  <a:extLst>
                    <a:ext uri="{A12FA001-AC4F-418D-AE19-62706E023703}">
                      <ahyp:hlinkClr xmlns:ahyp="http://schemas.microsoft.com/office/drawing/2018/hyperlinkcolor" val="tx"/>
                    </a:ext>
                  </a:extLst>
                </a:hlinkClick>
              </a:rPr>
              <a:t>Millennialenquiriesuk@gmail.com</a:t>
            </a:r>
            <a:r>
              <a:rPr lang="en-GB" sz="1600" b="1" dirty="0">
                <a:solidFill>
                  <a:srgbClr val="0070C0"/>
                </a:solidFill>
              </a:rPr>
              <a:t> </a:t>
            </a:r>
          </a:p>
        </p:txBody>
      </p:sp>
      <p:pic>
        <p:nvPicPr>
          <p:cNvPr id="14" name="Graphic 13" descr="Email with solid fill">
            <a:extLst>
              <a:ext uri="{FF2B5EF4-FFF2-40B4-BE49-F238E27FC236}">
                <a16:creationId xmlns:a16="http://schemas.microsoft.com/office/drawing/2014/main" id="{CD9B56A2-E64A-3BEF-B63B-86D0382ADC89}"/>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735507" y="5402200"/>
            <a:ext cx="914400" cy="914400"/>
          </a:xfrm>
          <a:prstGeom prst="rect">
            <a:avLst/>
          </a:prstGeom>
        </p:spPr>
      </p:pic>
      <p:pic>
        <p:nvPicPr>
          <p:cNvPr id="18" name="Graphic 17" descr="Storytelling with solid fill">
            <a:extLst>
              <a:ext uri="{FF2B5EF4-FFF2-40B4-BE49-F238E27FC236}">
                <a16:creationId xmlns:a16="http://schemas.microsoft.com/office/drawing/2014/main" id="{E85FA3D5-63EC-CA62-822F-E03DB471ADE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265869" y="5402200"/>
            <a:ext cx="914400" cy="914400"/>
          </a:xfrm>
          <a:prstGeom prst="rect">
            <a:avLst/>
          </a:prstGeom>
        </p:spPr>
      </p:pic>
    </p:spTree>
    <p:extLst>
      <p:ext uri="{BB962C8B-B14F-4D97-AF65-F5344CB8AC3E}">
        <p14:creationId xmlns:p14="http://schemas.microsoft.com/office/powerpoint/2010/main" val="3700106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8041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58537">
                <p:cTn id="7" repeatCount="indefinite"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in a suit and tie&#10;&#10;AI-generated content may be incorrect.">
            <a:extLst>
              <a:ext uri="{FF2B5EF4-FFF2-40B4-BE49-F238E27FC236}">
                <a16:creationId xmlns:a16="http://schemas.microsoft.com/office/drawing/2014/main" id="{3D74B233-873C-09A6-135D-5EA6905BCE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37016" y="-1"/>
            <a:ext cx="4309419" cy="6858000"/>
          </a:xfrm>
          <a:prstGeom prst="rect">
            <a:avLst/>
          </a:prstGeom>
        </p:spPr>
      </p:pic>
      <p:sp>
        <p:nvSpPr>
          <p:cNvPr id="5" name="TextBox 4">
            <a:extLst>
              <a:ext uri="{FF2B5EF4-FFF2-40B4-BE49-F238E27FC236}">
                <a16:creationId xmlns:a16="http://schemas.microsoft.com/office/drawing/2014/main" id="{4BA90A91-C1A9-D659-A530-57FDE4472080}"/>
              </a:ext>
            </a:extLst>
          </p:cNvPr>
          <p:cNvSpPr txBox="1"/>
          <p:nvPr/>
        </p:nvSpPr>
        <p:spPr>
          <a:xfrm>
            <a:off x="8746435" y="0"/>
            <a:ext cx="3445564" cy="7017306"/>
          </a:xfrm>
          <a:prstGeom prst="rect">
            <a:avLst/>
          </a:prstGeom>
          <a:noFill/>
        </p:spPr>
        <p:txBody>
          <a:bodyPr wrap="square" rtlCol="0">
            <a:spAutoFit/>
          </a:bodyPr>
          <a:lstStyle/>
          <a:p>
            <a:pPr algn="ctr"/>
            <a:r>
              <a:rPr lang="en-GB" b="1" u="sng" dirty="0"/>
              <a:t>Character List</a:t>
            </a:r>
          </a:p>
          <a:p>
            <a:r>
              <a:rPr lang="en-GB" sz="1200" b="1" dirty="0"/>
              <a:t> </a:t>
            </a:r>
            <a:endParaRPr lang="en-GB" sz="1200" dirty="0"/>
          </a:p>
          <a:p>
            <a:pPr marL="285750" indent="-285750">
              <a:lnSpc>
                <a:spcPct val="150000"/>
              </a:lnSpc>
              <a:buFont typeface="Arial" panose="020B0604020202020204" pitchFamily="34" charset="0"/>
              <a:buChar char="•"/>
            </a:pPr>
            <a:r>
              <a:rPr lang="en-GB" sz="1050" dirty="0"/>
              <a:t>Michael Downing (M) – Year 10 student.</a:t>
            </a:r>
          </a:p>
          <a:p>
            <a:pPr marL="285750" indent="-285750">
              <a:lnSpc>
                <a:spcPct val="150000"/>
              </a:lnSpc>
              <a:buFont typeface="Arial" panose="020B0604020202020204" pitchFamily="34" charset="0"/>
              <a:buChar char="•"/>
            </a:pPr>
            <a:r>
              <a:rPr lang="en-GB" sz="1050" dirty="0"/>
              <a:t>Jane Downing (F) – Mother of Michael &amp; Amy.</a:t>
            </a:r>
          </a:p>
          <a:p>
            <a:pPr marL="285750" indent="-285750">
              <a:lnSpc>
                <a:spcPct val="150000"/>
              </a:lnSpc>
              <a:buFont typeface="Arial" panose="020B0604020202020204" pitchFamily="34" charset="0"/>
              <a:buChar char="•"/>
            </a:pPr>
            <a:r>
              <a:rPr lang="en-GB" sz="1050" dirty="0"/>
              <a:t>Frank Downing (F) – Father of Michael &amp; Amy.</a:t>
            </a:r>
          </a:p>
          <a:p>
            <a:pPr marL="285750" indent="-285750">
              <a:lnSpc>
                <a:spcPct val="150000"/>
              </a:lnSpc>
              <a:buFont typeface="Arial" panose="020B0604020202020204" pitchFamily="34" charset="0"/>
              <a:buChar char="•"/>
            </a:pPr>
            <a:r>
              <a:rPr lang="en-GB" sz="1050" dirty="0"/>
              <a:t>Amy Downing (F) – Michael’s older sister.</a:t>
            </a:r>
          </a:p>
          <a:p>
            <a:pPr marL="285750" indent="-285750">
              <a:lnSpc>
                <a:spcPct val="150000"/>
              </a:lnSpc>
              <a:buFont typeface="Arial" panose="020B0604020202020204" pitchFamily="34" charset="0"/>
              <a:buChar char="•"/>
            </a:pPr>
            <a:r>
              <a:rPr lang="en-GB" sz="1050" dirty="0"/>
              <a:t>John Downing (M) – Father of Frank.</a:t>
            </a:r>
          </a:p>
          <a:p>
            <a:pPr marL="285750" indent="-285750">
              <a:lnSpc>
                <a:spcPct val="150000"/>
              </a:lnSpc>
              <a:buFont typeface="Arial" panose="020B0604020202020204" pitchFamily="34" charset="0"/>
              <a:buChar char="•"/>
            </a:pPr>
            <a:r>
              <a:rPr lang="en-GB" sz="1050" dirty="0"/>
              <a:t>P.C Davies (M) – Police investigator.</a:t>
            </a:r>
          </a:p>
          <a:p>
            <a:pPr marL="285750" indent="-285750">
              <a:lnSpc>
                <a:spcPct val="150000"/>
              </a:lnSpc>
              <a:buFont typeface="Arial" panose="020B0604020202020204" pitchFamily="34" charset="0"/>
              <a:buChar char="•"/>
            </a:pPr>
            <a:r>
              <a:rPr lang="en-GB" sz="1050" dirty="0"/>
              <a:t>Mr D. Jones (M) – Solicitor.</a:t>
            </a:r>
          </a:p>
          <a:p>
            <a:pPr marL="285750" indent="-285750">
              <a:lnSpc>
                <a:spcPct val="150000"/>
              </a:lnSpc>
              <a:buFont typeface="Arial" panose="020B0604020202020204" pitchFamily="34" charset="0"/>
              <a:buChar char="•"/>
            </a:pPr>
            <a:r>
              <a:rPr lang="en-GB" sz="1050" dirty="0"/>
              <a:t>Doctor (M or F) – Doctor at St. Chads Hospital.</a:t>
            </a:r>
          </a:p>
          <a:p>
            <a:pPr marL="285750" indent="-285750">
              <a:lnSpc>
                <a:spcPct val="150000"/>
              </a:lnSpc>
              <a:buFont typeface="Arial" panose="020B0604020202020204" pitchFamily="34" charset="0"/>
              <a:buChar char="•"/>
            </a:pPr>
            <a:r>
              <a:rPr lang="en-GB" sz="1050" dirty="0"/>
              <a:t>Blake (M) – Leader of </a:t>
            </a:r>
            <a:r>
              <a:rPr lang="en-GB" sz="1050" i="1" dirty="0"/>
              <a:t>The Boys</a:t>
            </a:r>
            <a:r>
              <a:rPr lang="en-GB" sz="1050" dirty="0"/>
              <a:t>.</a:t>
            </a:r>
          </a:p>
          <a:p>
            <a:pPr marL="285750" indent="-285750">
              <a:lnSpc>
                <a:spcPct val="150000"/>
              </a:lnSpc>
              <a:buFont typeface="Arial" panose="020B0604020202020204" pitchFamily="34" charset="0"/>
              <a:buChar char="•"/>
            </a:pPr>
            <a:r>
              <a:rPr lang="en-GB" sz="1050" dirty="0"/>
              <a:t>Dylan (M) – Member of </a:t>
            </a:r>
            <a:r>
              <a:rPr lang="en-GB" sz="1050" i="1" dirty="0"/>
              <a:t>The Boys</a:t>
            </a:r>
            <a:r>
              <a:rPr lang="en-GB" sz="1050" dirty="0"/>
              <a:t>.</a:t>
            </a:r>
          </a:p>
          <a:p>
            <a:pPr marL="285750" indent="-285750">
              <a:lnSpc>
                <a:spcPct val="150000"/>
              </a:lnSpc>
              <a:buFont typeface="Arial" panose="020B0604020202020204" pitchFamily="34" charset="0"/>
              <a:buChar char="•"/>
            </a:pPr>
            <a:r>
              <a:rPr lang="en-GB" sz="1050" dirty="0"/>
              <a:t>Tyler (F) – Member of </a:t>
            </a:r>
            <a:r>
              <a:rPr lang="en-GB" sz="1050" i="1" dirty="0"/>
              <a:t>The Boys</a:t>
            </a:r>
            <a:r>
              <a:rPr lang="en-GB" sz="1050" dirty="0"/>
              <a:t>.</a:t>
            </a:r>
          </a:p>
          <a:p>
            <a:pPr marL="285750" indent="-285750">
              <a:lnSpc>
                <a:spcPct val="150000"/>
              </a:lnSpc>
              <a:buFont typeface="Arial" panose="020B0604020202020204" pitchFamily="34" charset="0"/>
              <a:buChar char="•"/>
            </a:pPr>
            <a:r>
              <a:rPr lang="en-GB" sz="1050" dirty="0"/>
              <a:t>Driver (F) – Driver of the Vehicle involved in the accident.</a:t>
            </a:r>
          </a:p>
          <a:p>
            <a:pPr marL="285750" indent="-285750">
              <a:lnSpc>
                <a:spcPct val="150000"/>
              </a:lnSpc>
              <a:buFont typeface="Arial" panose="020B0604020202020204" pitchFamily="34" charset="0"/>
              <a:buChar char="•"/>
            </a:pPr>
            <a:r>
              <a:rPr lang="en-GB" sz="1050" dirty="0"/>
              <a:t>George Hayhurst (M) – Head teacher at Chapleton High School.</a:t>
            </a:r>
          </a:p>
          <a:p>
            <a:pPr marL="285750" indent="-285750">
              <a:lnSpc>
                <a:spcPct val="150000"/>
              </a:lnSpc>
              <a:buFont typeface="Arial" panose="020B0604020202020204" pitchFamily="34" charset="0"/>
              <a:buChar char="•"/>
            </a:pPr>
            <a:r>
              <a:rPr lang="en-GB" sz="1050" dirty="0"/>
              <a:t>Catherine Hayhurst (F) – Wife of George Hayhurst.</a:t>
            </a:r>
          </a:p>
          <a:p>
            <a:pPr marL="285750" indent="-285750">
              <a:lnSpc>
                <a:spcPct val="150000"/>
              </a:lnSpc>
              <a:buFont typeface="Arial" panose="020B0604020202020204" pitchFamily="34" charset="0"/>
              <a:buChar char="•"/>
            </a:pPr>
            <a:r>
              <a:rPr lang="en-GB" sz="1050" dirty="0"/>
              <a:t>William Hayhurst (M) – Son of George Hayhurst.</a:t>
            </a:r>
          </a:p>
          <a:p>
            <a:pPr marL="285750" indent="-285750">
              <a:lnSpc>
                <a:spcPct val="150000"/>
              </a:lnSpc>
              <a:buFont typeface="Arial" panose="020B0604020202020204" pitchFamily="34" charset="0"/>
              <a:buChar char="•"/>
            </a:pPr>
            <a:r>
              <a:rPr lang="en-GB" sz="1050" dirty="0"/>
              <a:t>Mrs Cartwright (F) – Chapleton School receptionist.</a:t>
            </a:r>
          </a:p>
          <a:p>
            <a:pPr marL="285750" indent="-285750">
              <a:lnSpc>
                <a:spcPct val="150000"/>
              </a:lnSpc>
              <a:buFont typeface="Arial" panose="020B0604020202020204" pitchFamily="34" charset="0"/>
              <a:buChar char="•"/>
            </a:pPr>
            <a:r>
              <a:rPr lang="en-GB" sz="1050" dirty="0"/>
              <a:t>Mrs Gray (F) – Michael’s English Teacher.</a:t>
            </a:r>
          </a:p>
          <a:p>
            <a:pPr marL="285750" indent="-285750">
              <a:lnSpc>
                <a:spcPct val="150000"/>
              </a:lnSpc>
              <a:buFont typeface="Arial" panose="020B0604020202020204" pitchFamily="34" charset="0"/>
              <a:buChar char="•"/>
            </a:pPr>
            <a:r>
              <a:rPr lang="en-GB" sz="1050" dirty="0"/>
              <a:t>Police officers (M&amp;F) – Police officers with P.C Davies.</a:t>
            </a:r>
          </a:p>
          <a:p>
            <a:pPr marL="285750" indent="-285750">
              <a:lnSpc>
                <a:spcPct val="150000"/>
              </a:lnSpc>
              <a:buFont typeface="Arial" panose="020B0604020202020204" pitchFamily="34" charset="0"/>
              <a:buChar char="•"/>
            </a:pPr>
            <a:r>
              <a:rPr lang="en-GB" sz="1050" dirty="0"/>
              <a:t>Jessica (F) – Girl in class.</a:t>
            </a:r>
          </a:p>
          <a:p>
            <a:pPr marL="285750" indent="-285750">
              <a:lnSpc>
                <a:spcPct val="150000"/>
              </a:lnSpc>
              <a:buFont typeface="Arial" panose="020B0604020202020204" pitchFamily="34" charset="0"/>
              <a:buChar char="•"/>
            </a:pPr>
            <a:r>
              <a:rPr lang="en-GB" sz="1050" dirty="0"/>
              <a:t>Prison inmate 1 (M), Prison inmate 2 (M), Prison inmate 3 (M)</a:t>
            </a:r>
          </a:p>
          <a:p>
            <a:pPr marL="285750" indent="-285750">
              <a:lnSpc>
                <a:spcPct val="150000"/>
              </a:lnSpc>
              <a:buFont typeface="Arial" panose="020B0604020202020204" pitchFamily="34" charset="0"/>
              <a:buChar char="•"/>
            </a:pPr>
            <a:r>
              <a:rPr lang="en-GB" sz="1050" dirty="0"/>
              <a:t>Prison officer 1 (M), Prison officer 2 (M), Prison officer 3 (F)</a:t>
            </a:r>
          </a:p>
        </p:txBody>
      </p:sp>
      <p:grpSp>
        <p:nvGrpSpPr>
          <p:cNvPr id="54" name="Group 53">
            <a:extLst>
              <a:ext uri="{FF2B5EF4-FFF2-40B4-BE49-F238E27FC236}">
                <a16:creationId xmlns:a16="http://schemas.microsoft.com/office/drawing/2014/main" id="{FF62F631-5BCA-5EC6-57E1-C6F9DE6982CD}"/>
              </a:ext>
            </a:extLst>
          </p:cNvPr>
          <p:cNvGrpSpPr/>
          <p:nvPr/>
        </p:nvGrpSpPr>
        <p:grpSpPr>
          <a:xfrm>
            <a:off x="0" y="-1"/>
            <a:ext cx="4448647" cy="6858001"/>
            <a:chOff x="0" y="-1"/>
            <a:chExt cx="4448647" cy="6858001"/>
          </a:xfrm>
        </p:grpSpPr>
        <p:pic>
          <p:nvPicPr>
            <p:cNvPr id="7" name="Picture 6" descr="A person with red hair wearing a blue and white striped tie&#10;&#10;AI-generated content may be incorrect.">
              <a:extLst>
                <a:ext uri="{FF2B5EF4-FFF2-40B4-BE49-F238E27FC236}">
                  <a16:creationId xmlns:a16="http://schemas.microsoft.com/office/drawing/2014/main" id="{F09B897B-5FB4-AC96-51C9-A7DB1C8826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091612" cy="1581150"/>
            </a:xfrm>
            <a:prstGeom prst="rect">
              <a:avLst/>
            </a:prstGeom>
          </p:spPr>
        </p:pic>
        <p:pic>
          <p:nvPicPr>
            <p:cNvPr id="11" name="Picture 10" descr="Medium shot of a person wearing a white coat&#10;&#10;AI-generated content may be incorrect.">
              <a:extLst>
                <a:ext uri="{FF2B5EF4-FFF2-40B4-BE49-F238E27FC236}">
                  <a16:creationId xmlns:a16="http://schemas.microsoft.com/office/drawing/2014/main" id="{F5855D81-B51B-6083-2D17-856C1E30C9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1050" y="1"/>
              <a:ext cx="1054101" cy="1581152"/>
            </a:xfrm>
            <a:prstGeom prst="rect">
              <a:avLst/>
            </a:prstGeom>
          </p:spPr>
        </p:pic>
        <p:pic>
          <p:nvPicPr>
            <p:cNvPr id="13" name="Picture 12" descr="A person with short hair wearing a brown sweater&#10;&#10;AI-generated content may be incorrect.">
              <a:extLst>
                <a:ext uri="{FF2B5EF4-FFF2-40B4-BE49-F238E27FC236}">
                  <a16:creationId xmlns:a16="http://schemas.microsoft.com/office/drawing/2014/main" id="{1F8CF022-C544-C450-FEDF-AFA7778A5CDD}"/>
                </a:ext>
              </a:extLst>
            </p:cNvPr>
            <p:cNvPicPr>
              <a:picLocks noChangeAspect="1"/>
            </p:cNvPicPr>
            <p:nvPr/>
          </p:nvPicPr>
          <p:blipFill>
            <a:blip r:embed="rId5">
              <a:extLst>
                <a:ext uri="{28A0092B-C50C-407E-A947-70E740481C1C}">
                  <a14:useLocalDpi xmlns:a14="http://schemas.microsoft.com/office/drawing/2010/main" val="0"/>
                </a:ext>
              </a:extLst>
            </a:blip>
            <a:srcRect b="9584"/>
            <a:stretch>
              <a:fillRect/>
            </a:stretch>
          </p:blipFill>
          <p:spPr>
            <a:xfrm>
              <a:off x="2115151" y="0"/>
              <a:ext cx="1203736" cy="1581150"/>
            </a:xfrm>
            <a:prstGeom prst="rect">
              <a:avLst/>
            </a:prstGeom>
          </p:spPr>
        </p:pic>
        <p:pic>
          <p:nvPicPr>
            <p:cNvPr id="15" name="Picture 14" descr="A person in a black shirt&#10;&#10;AI-generated content may be incorrect.">
              <a:extLst>
                <a:ext uri="{FF2B5EF4-FFF2-40B4-BE49-F238E27FC236}">
                  <a16:creationId xmlns:a16="http://schemas.microsoft.com/office/drawing/2014/main" id="{EFCDA3D1-F6C1-37C1-AF9C-5DB36286F95A}"/>
                </a:ext>
              </a:extLst>
            </p:cNvPr>
            <p:cNvPicPr>
              <a:picLocks noChangeAspect="1"/>
            </p:cNvPicPr>
            <p:nvPr/>
          </p:nvPicPr>
          <p:blipFill>
            <a:blip r:embed="rId6">
              <a:extLst>
                <a:ext uri="{28A0092B-C50C-407E-A947-70E740481C1C}">
                  <a14:useLocalDpi xmlns:a14="http://schemas.microsoft.com/office/drawing/2010/main" val="0"/>
                </a:ext>
              </a:extLst>
            </a:blip>
            <a:srcRect b="8737"/>
            <a:stretch>
              <a:fillRect/>
            </a:stretch>
          </p:blipFill>
          <p:spPr>
            <a:xfrm>
              <a:off x="0" y="1581150"/>
              <a:ext cx="1078487" cy="1476375"/>
            </a:xfrm>
            <a:prstGeom prst="rect">
              <a:avLst/>
            </a:prstGeom>
          </p:spPr>
        </p:pic>
        <p:pic>
          <p:nvPicPr>
            <p:cNvPr id="19" name="Picture 18" descr="A group of men in orange jumpsuits&#10;&#10;AI-generated content may be incorrect.">
              <a:extLst>
                <a:ext uri="{FF2B5EF4-FFF2-40B4-BE49-F238E27FC236}">
                  <a16:creationId xmlns:a16="http://schemas.microsoft.com/office/drawing/2014/main" id="{535F3063-7D1F-2EA4-6E2D-CEB461793928}"/>
                </a:ext>
              </a:extLst>
            </p:cNvPr>
            <p:cNvPicPr>
              <a:picLocks noChangeAspect="1"/>
            </p:cNvPicPr>
            <p:nvPr/>
          </p:nvPicPr>
          <p:blipFill>
            <a:blip r:embed="rId7">
              <a:extLst>
                <a:ext uri="{28A0092B-C50C-407E-A947-70E740481C1C}">
                  <a14:useLocalDpi xmlns:a14="http://schemas.microsoft.com/office/drawing/2010/main" val="0"/>
                </a:ext>
              </a:extLst>
            </a:blip>
            <a:srcRect b="18410"/>
            <a:stretch>
              <a:fillRect/>
            </a:stretch>
          </p:blipFill>
          <p:spPr>
            <a:xfrm>
              <a:off x="1078487" y="1581150"/>
              <a:ext cx="2264788" cy="1847850"/>
            </a:xfrm>
            <a:prstGeom prst="rect">
              <a:avLst/>
            </a:prstGeom>
          </p:spPr>
        </p:pic>
        <p:pic>
          <p:nvPicPr>
            <p:cNvPr id="21" name="Picture 20" descr="A close-up of a person&#10;&#10;AI-generated content may be incorrect.">
              <a:extLst>
                <a:ext uri="{FF2B5EF4-FFF2-40B4-BE49-F238E27FC236}">
                  <a16:creationId xmlns:a16="http://schemas.microsoft.com/office/drawing/2014/main" id="{A1CE446E-2CAB-3A33-574D-8CC152043A44}"/>
                </a:ext>
              </a:extLst>
            </p:cNvPr>
            <p:cNvPicPr>
              <a:picLocks noChangeAspect="1"/>
            </p:cNvPicPr>
            <p:nvPr/>
          </p:nvPicPr>
          <p:blipFill>
            <a:blip r:embed="rId8">
              <a:extLst>
                <a:ext uri="{28A0092B-C50C-407E-A947-70E740481C1C}">
                  <a14:useLocalDpi xmlns:a14="http://schemas.microsoft.com/office/drawing/2010/main" val="0"/>
                </a:ext>
              </a:extLst>
            </a:blip>
            <a:srcRect b="8611"/>
            <a:stretch>
              <a:fillRect/>
            </a:stretch>
          </p:blipFill>
          <p:spPr>
            <a:xfrm>
              <a:off x="0" y="4187528"/>
              <a:ext cx="1093938" cy="1476375"/>
            </a:xfrm>
            <a:prstGeom prst="rect">
              <a:avLst/>
            </a:prstGeom>
          </p:spPr>
        </p:pic>
        <p:pic>
          <p:nvPicPr>
            <p:cNvPr id="23" name="Picture 22" descr="A person in a red shirt&#10;&#10;AI-generated content may be incorrect.">
              <a:extLst>
                <a:ext uri="{FF2B5EF4-FFF2-40B4-BE49-F238E27FC236}">
                  <a16:creationId xmlns:a16="http://schemas.microsoft.com/office/drawing/2014/main" id="{BEF079AC-2A51-70B7-D3FF-D30D547ED78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91612" y="3430540"/>
              <a:ext cx="1153338" cy="1683258"/>
            </a:xfrm>
            <a:prstGeom prst="rect">
              <a:avLst/>
            </a:prstGeom>
          </p:spPr>
        </p:pic>
        <p:pic>
          <p:nvPicPr>
            <p:cNvPr id="25" name="Picture 24" descr="A person in a suit&#10;&#10;AI-generated content may be incorrect.">
              <a:extLst>
                <a:ext uri="{FF2B5EF4-FFF2-40B4-BE49-F238E27FC236}">
                  <a16:creationId xmlns:a16="http://schemas.microsoft.com/office/drawing/2014/main" id="{1B84BCE6-1EE4-50C6-11C6-7727D1D9D90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213514" y="3429000"/>
              <a:ext cx="1129761" cy="1676400"/>
            </a:xfrm>
            <a:prstGeom prst="rect">
              <a:avLst/>
            </a:prstGeom>
          </p:spPr>
        </p:pic>
        <p:pic>
          <p:nvPicPr>
            <p:cNvPr id="27" name="Picture 26" descr="A person in a police uniform&#10;&#10;AI-generated content may be incorrect.">
              <a:extLst>
                <a:ext uri="{FF2B5EF4-FFF2-40B4-BE49-F238E27FC236}">
                  <a16:creationId xmlns:a16="http://schemas.microsoft.com/office/drawing/2014/main" id="{4BE1BA02-98B2-3A9E-4CE4-7F9DB55B0667}"/>
                </a:ext>
              </a:extLst>
            </p:cNvPr>
            <p:cNvPicPr>
              <a:picLocks noChangeAspect="1"/>
            </p:cNvPicPr>
            <p:nvPr/>
          </p:nvPicPr>
          <p:blipFill>
            <a:blip r:embed="rId11">
              <a:extLst>
                <a:ext uri="{28A0092B-C50C-407E-A947-70E740481C1C}">
                  <a14:useLocalDpi xmlns:a14="http://schemas.microsoft.com/office/drawing/2010/main" val="0"/>
                </a:ext>
              </a:extLst>
            </a:blip>
            <a:srcRect b="9715"/>
            <a:stretch>
              <a:fillRect/>
            </a:stretch>
          </p:blipFill>
          <p:spPr>
            <a:xfrm>
              <a:off x="3337438" y="1581150"/>
              <a:ext cx="1111209" cy="1476375"/>
            </a:xfrm>
            <a:prstGeom prst="rect">
              <a:avLst/>
            </a:prstGeom>
          </p:spPr>
        </p:pic>
        <p:pic>
          <p:nvPicPr>
            <p:cNvPr id="29" name="Picture 28" descr="A person with dark hair wearing a green shirt&#10;&#10;AI-generated content may be incorrect.">
              <a:extLst>
                <a:ext uri="{FF2B5EF4-FFF2-40B4-BE49-F238E27FC236}">
                  <a16:creationId xmlns:a16="http://schemas.microsoft.com/office/drawing/2014/main" id="{55C02F98-2537-9F00-6FB0-741E1D59068F}"/>
                </a:ext>
              </a:extLst>
            </p:cNvPr>
            <p:cNvPicPr>
              <a:picLocks noChangeAspect="1"/>
            </p:cNvPicPr>
            <p:nvPr/>
          </p:nvPicPr>
          <p:blipFill>
            <a:blip r:embed="rId12">
              <a:extLst>
                <a:ext uri="{28A0092B-C50C-407E-A947-70E740481C1C}">
                  <a14:useLocalDpi xmlns:a14="http://schemas.microsoft.com/office/drawing/2010/main" val="0"/>
                </a:ext>
              </a:extLst>
            </a:blip>
            <a:srcRect b="10044"/>
            <a:stretch>
              <a:fillRect/>
            </a:stretch>
          </p:blipFill>
          <p:spPr>
            <a:xfrm>
              <a:off x="3307256" y="3012599"/>
              <a:ext cx="1134062" cy="1476371"/>
            </a:xfrm>
            <a:prstGeom prst="rect">
              <a:avLst/>
            </a:prstGeom>
          </p:spPr>
        </p:pic>
        <p:pic>
          <p:nvPicPr>
            <p:cNvPr id="31" name="Picture 30" descr="A person with a mustache&#10;&#10;AI-generated content may be incorrect.">
              <a:extLst>
                <a:ext uri="{FF2B5EF4-FFF2-40B4-BE49-F238E27FC236}">
                  <a16:creationId xmlns:a16="http://schemas.microsoft.com/office/drawing/2014/main" id="{AE1BCD66-EBF9-9BD6-BE1C-B703452AC3EF}"/>
                </a:ext>
              </a:extLst>
            </p:cNvPr>
            <p:cNvPicPr>
              <a:picLocks noChangeAspect="1"/>
            </p:cNvPicPr>
            <p:nvPr/>
          </p:nvPicPr>
          <p:blipFill>
            <a:blip r:embed="rId13">
              <a:extLst>
                <a:ext uri="{28A0092B-C50C-407E-A947-70E740481C1C}">
                  <a14:useLocalDpi xmlns:a14="http://schemas.microsoft.com/office/drawing/2010/main" val="0"/>
                </a:ext>
              </a:extLst>
            </a:blip>
            <a:srcRect b="4027"/>
            <a:stretch>
              <a:fillRect/>
            </a:stretch>
          </p:blipFill>
          <p:spPr>
            <a:xfrm>
              <a:off x="1436787" y="5106941"/>
              <a:ext cx="1141129" cy="1744202"/>
            </a:xfrm>
            <a:prstGeom prst="rect">
              <a:avLst/>
            </a:prstGeom>
          </p:spPr>
        </p:pic>
        <p:pic>
          <p:nvPicPr>
            <p:cNvPr id="33" name="Picture 32" descr="A person in a uniform&#10;&#10;AI-generated content may be incorrect.">
              <a:extLst>
                <a:ext uri="{FF2B5EF4-FFF2-40B4-BE49-F238E27FC236}">
                  <a16:creationId xmlns:a16="http://schemas.microsoft.com/office/drawing/2014/main" id="{DC9E4708-6C0A-5897-EC2F-6F5007389AD2}"/>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318887" y="-1"/>
              <a:ext cx="1129760" cy="1581150"/>
            </a:xfrm>
            <a:prstGeom prst="rect">
              <a:avLst/>
            </a:prstGeom>
          </p:spPr>
        </p:pic>
        <p:pic>
          <p:nvPicPr>
            <p:cNvPr id="35" name="Picture 34" descr="A person in a police uniform&#10;&#10;AI-generated content may be incorrect.">
              <a:extLst>
                <a:ext uri="{FF2B5EF4-FFF2-40B4-BE49-F238E27FC236}">
                  <a16:creationId xmlns:a16="http://schemas.microsoft.com/office/drawing/2014/main" id="{5897ECB1-E6DF-5316-895C-8E08D185E726}"/>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307255" y="4100563"/>
              <a:ext cx="1129761" cy="1707541"/>
            </a:xfrm>
            <a:prstGeom prst="rect">
              <a:avLst/>
            </a:prstGeom>
          </p:spPr>
        </p:pic>
        <p:pic>
          <p:nvPicPr>
            <p:cNvPr id="37" name="Picture 36" descr="A person and a child posing for a picture&#10;&#10;AI-generated content may be incorrect.">
              <a:extLst>
                <a:ext uri="{FF2B5EF4-FFF2-40B4-BE49-F238E27FC236}">
                  <a16:creationId xmlns:a16="http://schemas.microsoft.com/office/drawing/2014/main" id="{D397CC51-1B3B-EF40-42B6-47AAE988B6E1}"/>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0" y="5113798"/>
              <a:ext cx="1620967" cy="1744202"/>
            </a:xfrm>
            <a:prstGeom prst="rect">
              <a:avLst/>
            </a:prstGeom>
          </p:spPr>
        </p:pic>
        <p:pic>
          <p:nvPicPr>
            <p:cNvPr id="49" name="Picture 48" descr="A person in a uniform&#10;&#10;AI-generated content may be incorrect.">
              <a:extLst>
                <a:ext uri="{FF2B5EF4-FFF2-40B4-BE49-F238E27FC236}">
                  <a16:creationId xmlns:a16="http://schemas.microsoft.com/office/drawing/2014/main" id="{1352B287-C155-CD85-B815-674A63D5988B}"/>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390436" y="5426554"/>
              <a:ext cx="1046580" cy="1431446"/>
            </a:xfrm>
            <a:prstGeom prst="rect">
              <a:avLst/>
            </a:prstGeom>
          </p:spPr>
        </p:pic>
        <p:pic>
          <p:nvPicPr>
            <p:cNvPr id="51" name="Picture 50" descr="A person in a uniform&#10;&#10;AI-generated content may be incorrect.">
              <a:extLst>
                <a:ext uri="{FF2B5EF4-FFF2-40B4-BE49-F238E27FC236}">
                  <a16:creationId xmlns:a16="http://schemas.microsoft.com/office/drawing/2014/main" id="{4CFECCC3-80C0-D399-D4BF-30CDC523DB4C}"/>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0" y="2865470"/>
              <a:ext cx="1117600" cy="1322058"/>
            </a:xfrm>
            <a:prstGeom prst="rect">
              <a:avLst/>
            </a:prstGeom>
          </p:spPr>
        </p:pic>
        <p:pic>
          <p:nvPicPr>
            <p:cNvPr id="52" name="Picture 51" descr="A child in a suit and tie&#10;&#10;AI-generated content may be incorrect.">
              <a:extLst>
                <a:ext uri="{FF2B5EF4-FFF2-40B4-BE49-F238E27FC236}">
                  <a16:creationId xmlns:a16="http://schemas.microsoft.com/office/drawing/2014/main" id="{6EB6CC4C-A718-3D05-EED2-A5E221BABE96}"/>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2433487" y="5106940"/>
              <a:ext cx="1098325" cy="1751060"/>
            </a:xfrm>
            <a:prstGeom prst="rect">
              <a:avLst/>
            </a:prstGeom>
          </p:spPr>
        </p:pic>
      </p:grpSp>
    </p:spTree>
    <p:extLst>
      <p:ext uri="{BB962C8B-B14F-4D97-AF65-F5344CB8AC3E}">
        <p14:creationId xmlns:p14="http://schemas.microsoft.com/office/powerpoint/2010/main" val="16841451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569625" y="-54"/>
            <a:ext cx="10622375" cy="2192908"/>
          </a:xfrm>
          <a:prstGeom prst="rect">
            <a:avLst/>
          </a:prstGeom>
          <a:noFill/>
          <a:ln>
            <a:solidFill>
              <a:schemeClr val="tx1"/>
            </a:solidFill>
          </a:ln>
        </p:spPr>
        <p:txBody>
          <a:bodyPr wrap="square" rtlCol="0">
            <a:spAutoFit/>
          </a:bodyPr>
          <a:lstStyle/>
          <a:p>
            <a:pPr algn="ctr"/>
            <a:r>
              <a:rPr lang="en-GB" sz="1050" b="1" u="sng" dirty="0">
                <a:latin typeface="Gill Sans MT" panose="020B0502020104020203" pitchFamily="34" charset="0"/>
              </a:rPr>
              <a:t>How does he link to the key themes: </a:t>
            </a:r>
            <a:r>
              <a:rPr lang="en-GB" sz="900" i="1" dirty="0"/>
              <a:t>Youth Violence and Knife Crime, Peer Pressure and Masculinity, Education and Aspiration, Justice and Moral Choice, Family and Community Responsibility</a:t>
            </a:r>
            <a:endParaRPr lang="en-GB" sz="900" b="1" i="1" u="sng" dirty="0">
              <a:latin typeface="Gill Sans MT" panose="020B0502020104020203" pitchFamily="34" charset="0"/>
            </a:endParaRPr>
          </a:p>
          <a:p>
            <a:pPr algn="ctr"/>
            <a:endParaRPr lang="en-GB" sz="1050" b="1" u="sng" dirty="0">
              <a:latin typeface="Gill Sans MT" panose="020B0502020104020203" pitchFamily="34" charset="0"/>
            </a:endParaRPr>
          </a:p>
          <a:p>
            <a:pPr marL="171450" indent="-171450">
              <a:buFont typeface="Arial" panose="020B0604020202020204" pitchFamily="34" charset="0"/>
              <a:buChar char="•"/>
            </a:pPr>
            <a:r>
              <a:rPr lang="en-GB" sz="1050" dirty="0"/>
              <a:t>Mullings presents Michael as a young person </a:t>
            </a:r>
            <a:r>
              <a:rPr lang="en-GB" sz="1050" b="1" dirty="0"/>
              <a:t>trapped in a cycle of violence he did not initiate</a:t>
            </a:r>
            <a:r>
              <a:rPr lang="en-GB" sz="1050" dirty="0"/>
              <a:t>. His decision to carry a knife shows how knife crime spreads not only through aggression, but through fear and perceived necessity. Michael’s arrest demonstrates how victims can quickly become criminalised, reinforcing the play’s safeguarding message.</a:t>
            </a:r>
          </a:p>
          <a:p>
            <a:pPr marL="171450" indent="-171450">
              <a:buFont typeface="Arial" panose="020B0604020202020204" pitchFamily="34" charset="0"/>
              <a:buChar char="•"/>
            </a:pPr>
            <a:r>
              <a:rPr lang="en-GB" sz="1050" dirty="0"/>
              <a:t>Michael internalises toxic ideas of masculinity, believing that respect must be earned through confrontation. His final decision to confront Blake is driven by shame and humiliation rather than confidence. Mullings critiques how </a:t>
            </a:r>
            <a:r>
              <a:rPr lang="en-GB" sz="1050" b="1" dirty="0"/>
              <a:t>male identity is policed by peers</a:t>
            </a:r>
            <a:r>
              <a:rPr lang="en-GB" sz="1050" dirty="0"/>
              <a:t>, leaving young men emotionally isolated and prone to risky behaviour.</a:t>
            </a:r>
          </a:p>
          <a:p>
            <a:pPr marL="171450" indent="-171450">
              <a:buFont typeface="Arial" panose="020B0604020202020204" pitchFamily="34" charset="0"/>
              <a:buChar char="•"/>
            </a:pPr>
            <a:r>
              <a:rPr lang="en-GB" sz="1050" dirty="0"/>
              <a:t>Michael’s aspirations make him a target rather than a success story. Mullings highlights how schools can misinterpret vulnerability as defiance, pushing students closer to exclusion rather than protection. Michael’s near-managed move symbolises how systems often </a:t>
            </a:r>
            <a:r>
              <a:rPr lang="en-GB" sz="1050" b="1" dirty="0"/>
              <a:t>remove the child instead of addressing the risk</a:t>
            </a:r>
            <a:r>
              <a:rPr lang="en-GB" sz="1050" dirty="0"/>
              <a:t>.</a:t>
            </a:r>
          </a:p>
          <a:p>
            <a:pPr marL="171450" indent="-171450">
              <a:buFont typeface="Arial" panose="020B0604020202020204" pitchFamily="34" charset="0"/>
              <a:buChar char="•"/>
            </a:pPr>
            <a:r>
              <a:rPr lang="en-GB" sz="1050" dirty="0"/>
              <a:t>Michael’s moral conflict is central to the play. Mullings shows that justice is not simply about right and wrong, but about </a:t>
            </a:r>
            <a:r>
              <a:rPr lang="en-GB" sz="1050" b="1" dirty="0"/>
              <a:t>fear, consequences, and survival</a:t>
            </a:r>
            <a:r>
              <a:rPr lang="en-GB" sz="1050" dirty="0"/>
              <a:t>. Michael’s silence reflects a breakdown in trust between young people and authority.</a:t>
            </a:r>
          </a:p>
          <a:p>
            <a:pPr marL="171450" indent="-171450">
              <a:buFont typeface="Arial" panose="020B0604020202020204" pitchFamily="34" charset="0"/>
              <a:buChar char="•"/>
            </a:pPr>
            <a:r>
              <a:rPr lang="en-GB" sz="1050" dirty="0"/>
              <a:t>Michael’s actions are driven by a desire to restore family honour and prove his worth. Mullings suggests that communities — families, schools, police — must work together to protect young people. When they fail, individuals like Michael are left to navigate danger alone.</a:t>
            </a:r>
          </a:p>
          <a:p>
            <a:endParaRPr lang="en-GB" sz="1050" dirty="0"/>
          </a:p>
        </p:txBody>
      </p:sp>
      <p:sp>
        <p:nvSpPr>
          <p:cNvPr id="8" name="TextBox 7"/>
          <p:cNvSpPr txBox="1"/>
          <p:nvPr/>
        </p:nvSpPr>
        <p:spPr>
          <a:xfrm>
            <a:off x="2644876" y="2192854"/>
            <a:ext cx="9547123" cy="4562788"/>
          </a:xfrm>
          <a:prstGeom prst="rect">
            <a:avLst/>
          </a:prstGeom>
          <a:noFill/>
          <a:ln>
            <a:solidFill>
              <a:schemeClr val="tx1"/>
            </a:solidFill>
          </a:ln>
        </p:spPr>
        <p:txBody>
          <a:bodyPr wrap="square" rtlCol="0">
            <a:spAutoFit/>
          </a:bodyPr>
          <a:lstStyle/>
          <a:p>
            <a:pPr algn="ctr"/>
            <a:r>
              <a:rPr lang="en-GB" sz="1050" b="1" u="sng" dirty="0">
                <a:latin typeface="Gill Sans MT" panose="020B0502020104020203" pitchFamily="34" charset="0"/>
              </a:rPr>
              <a:t>Interpretations, analysis and context</a:t>
            </a:r>
          </a:p>
          <a:p>
            <a:pPr algn="ctr">
              <a:lnSpc>
                <a:spcPct val="150000"/>
              </a:lnSpc>
            </a:pPr>
            <a:endParaRPr lang="en-GB" sz="1000" b="1" u="sng" dirty="0">
              <a:latin typeface="Gill Sans MT" panose="020B0502020104020203" pitchFamily="34" charset="0"/>
            </a:endParaRPr>
          </a:p>
          <a:p>
            <a:pPr marL="171450" indent="-171450">
              <a:lnSpc>
                <a:spcPct val="150000"/>
              </a:lnSpc>
              <a:buFont typeface="Arial" panose="020B0604020202020204" pitchFamily="34" charset="0"/>
              <a:buChar char="•"/>
            </a:pPr>
            <a:r>
              <a:rPr lang="en-GB" sz="1000" dirty="0"/>
              <a:t>Michael Downing is the </a:t>
            </a:r>
            <a:r>
              <a:rPr lang="en-GB" sz="1000" b="1" dirty="0"/>
              <a:t>central protagonist</a:t>
            </a:r>
            <a:r>
              <a:rPr lang="en-GB" sz="1000" dirty="0"/>
              <a:t> of </a:t>
            </a:r>
            <a:r>
              <a:rPr lang="en-GB" sz="1000" i="1" dirty="0"/>
              <a:t>MILLENNIAL</a:t>
            </a:r>
            <a:r>
              <a:rPr lang="en-GB" sz="1000" dirty="0"/>
              <a:t>. He is a Year 10 student presented as intelligent, reflective, and aspirational, but deeply vulnerable to peer pressure and societal expectations of masculinity. Throughout the play, Michael is caught between </a:t>
            </a:r>
            <a:r>
              <a:rPr lang="en-GB" sz="1000" b="1" dirty="0"/>
              <a:t>his desire to succeed educationally</a:t>
            </a:r>
            <a:r>
              <a:rPr lang="en-GB" sz="1000" dirty="0"/>
              <a:t>, </a:t>
            </a:r>
            <a:r>
              <a:rPr lang="en-GB" sz="1000" b="1" dirty="0"/>
              <a:t>his need for respect</a:t>
            </a:r>
            <a:r>
              <a:rPr lang="en-GB" sz="1000" dirty="0"/>
              <a:t>, and </a:t>
            </a:r>
            <a:r>
              <a:rPr lang="en-GB" sz="1000" b="1" dirty="0"/>
              <a:t>his fear of being labelled weak or a “snitch”</a:t>
            </a:r>
            <a:r>
              <a:rPr lang="en-GB" sz="1000" dirty="0"/>
              <a:t>. His journey exposes how youth violence, institutional failure, and harmful codes of masculinity can push ordinary young people towards tragic choices.</a:t>
            </a:r>
          </a:p>
          <a:p>
            <a:pPr marL="171450" indent="-171450">
              <a:lnSpc>
                <a:spcPct val="150000"/>
              </a:lnSpc>
              <a:buFont typeface="Arial" panose="020B0604020202020204" pitchFamily="34" charset="0"/>
              <a:buChar char="•"/>
            </a:pPr>
            <a:r>
              <a:rPr lang="en-GB" sz="1000" dirty="0"/>
              <a:t>Michael is not inherently violent; instead, he is </a:t>
            </a:r>
            <a:r>
              <a:rPr lang="en-GB" sz="1000" b="1" dirty="0"/>
              <a:t>reactive</a:t>
            </a:r>
            <a:r>
              <a:rPr lang="en-GB" sz="1000" dirty="0"/>
              <a:t>, acting out of fear, shame, and a desire to protect his identity, family honour, and future.</a:t>
            </a:r>
          </a:p>
          <a:p>
            <a:pPr marL="171450" indent="-171450">
              <a:lnSpc>
                <a:spcPct val="150000"/>
              </a:lnSpc>
              <a:buFont typeface="Arial" panose="020B0604020202020204" pitchFamily="34" charset="0"/>
              <a:buChar char="•"/>
            </a:pPr>
            <a:r>
              <a:rPr lang="en-GB" sz="1000" dirty="0"/>
              <a:t>Michael’s involvement with knife crime is </a:t>
            </a:r>
            <a:r>
              <a:rPr lang="en-GB" sz="1000" b="1" dirty="0"/>
              <a:t>reluctant and fear-driven</a:t>
            </a:r>
            <a:r>
              <a:rPr lang="en-GB" sz="1000" dirty="0"/>
              <a:t>, not predatory. He becomes a victim of youth violence when he is chased by peers and run into the road, leading to significant injuries. Later, he carries a knife himself, believing it is the only way to protect himself and regain what was stolen.</a:t>
            </a:r>
          </a:p>
          <a:p>
            <a:pPr marL="171450" indent="-171450">
              <a:lnSpc>
                <a:spcPct val="150000"/>
              </a:lnSpc>
              <a:buFont typeface="Arial" panose="020B0604020202020204" pitchFamily="34" charset="0"/>
              <a:buChar char="•"/>
            </a:pPr>
            <a:r>
              <a:rPr lang="en-GB" sz="1000" dirty="0"/>
              <a:t>Michael is repeatedly mocked for valuing education and emotional honesty. Blake and “The Boys” weaponise masculinity, equating strength with dominance, silence, and aggression.</a:t>
            </a:r>
          </a:p>
          <a:p>
            <a:pPr marL="171450" indent="-171450">
              <a:lnSpc>
                <a:spcPct val="150000"/>
              </a:lnSpc>
              <a:buFont typeface="Arial" panose="020B0604020202020204" pitchFamily="34" charset="0"/>
              <a:buChar char="•"/>
            </a:pPr>
            <a:r>
              <a:rPr lang="en-GB" sz="1000" dirty="0"/>
              <a:t>Unlike many of his peers, Michael </a:t>
            </a:r>
            <a:r>
              <a:rPr lang="en-GB" sz="1000" b="1" dirty="0"/>
              <a:t>values education</a:t>
            </a:r>
            <a:r>
              <a:rPr lang="en-GB" sz="1000" dirty="0"/>
              <a:t> and sees it as a route to a better future. However, the education system repeatedly fails him, misjudging his behaviour and prioritising reputation over safeguarding.</a:t>
            </a:r>
          </a:p>
          <a:p>
            <a:pPr marL="171450" indent="-171450">
              <a:lnSpc>
                <a:spcPct val="150000"/>
              </a:lnSpc>
              <a:buFont typeface="Arial" panose="020B0604020202020204" pitchFamily="34" charset="0"/>
              <a:buChar char="•"/>
            </a:pPr>
            <a:r>
              <a:rPr lang="en-GB" sz="1000" dirty="0"/>
              <a:t>Michael faces multiple moments where he could tell the truth — to the police, his parents, or school leaders — but chooses silence to avoid being labelled a “snitch.”</a:t>
            </a:r>
          </a:p>
          <a:p>
            <a:pPr marL="171450" indent="-171450">
              <a:lnSpc>
                <a:spcPct val="150000"/>
              </a:lnSpc>
              <a:buFont typeface="Arial" panose="020B0604020202020204" pitchFamily="34" charset="0"/>
              <a:buChar char="•"/>
            </a:pPr>
            <a:r>
              <a:rPr lang="en-GB" sz="1000" dirty="0"/>
              <a:t>Michael’s family represents conflicting pressures: his mother offers emotional support, while his father emphasises discipline, reputation, and traditional masculinity. The stolen bracelet symbolises </a:t>
            </a:r>
            <a:r>
              <a:rPr lang="en-GB" sz="1000" b="1" dirty="0"/>
              <a:t>intergenerational responsibility and identity</a:t>
            </a:r>
            <a:r>
              <a:rPr lang="en-GB" sz="1000" dirty="0"/>
              <a:t>.</a:t>
            </a:r>
          </a:p>
          <a:p>
            <a:pPr marL="171450" indent="-171450">
              <a:lnSpc>
                <a:spcPct val="150000"/>
              </a:lnSpc>
              <a:buFont typeface="Arial" panose="020B0604020202020204" pitchFamily="34" charset="0"/>
              <a:buChar char="•"/>
            </a:pPr>
            <a:r>
              <a:rPr lang="en-GB" sz="1000" dirty="0"/>
              <a:t>Michael represents </a:t>
            </a:r>
            <a:r>
              <a:rPr lang="en-GB" sz="1000" b="1" dirty="0"/>
              <a:t>a generation of young people navigating fear, expectation, and systemic failure</a:t>
            </a:r>
            <a:r>
              <a:rPr lang="en-GB" sz="1000" dirty="0"/>
              <a:t>. He is neither hero nor villain, but a realistic portrayal of how safeguarding gaps, toxic masculinity, and youth violence intersect. Through Michael, Mullings argues that </a:t>
            </a:r>
            <a:r>
              <a:rPr lang="en-GB" sz="1000" b="1" dirty="0"/>
              <a:t>early intervention, listening, and empathy can prevent tragedy</a:t>
            </a:r>
            <a:r>
              <a:rPr lang="en-GB" sz="1000" dirty="0"/>
              <a:t>.</a:t>
            </a:r>
          </a:p>
          <a:p>
            <a:pPr marL="171450" indent="-171450">
              <a:buFont typeface="Arial" panose="020B0604020202020204" pitchFamily="34" charset="0"/>
              <a:buChar char="•"/>
            </a:pPr>
            <a:endParaRPr lang="en-GB" sz="1000" dirty="0"/>
          </a:p>
        </p:txBody>
      </p:sp>
      <p:sp>
        <p:nvSpPr>
          <p:cNvPr id="9" name="TextBox 8"/>
          <p:cNvSpPr txBox="1"/>
          <p:nvPr/>
        </p:nvSpPr>
        <p:spPr>
          <a:xfrm>
            <a:off x="0" y="2192854"/>
            <a:ext cx="2644875" cy="4832092"/>
          </a:xfrm>
          <a:prstGeom prst="rect">
            <a:avLst/>
          </a:prstGeom>
          <a:noFill/>
          <a:ln>
            <a:solidFill>
              <a:schemeClr val="tx1"/>
            </a:solidFill>
          </a:ln>
        </p:spPr>
        <p:txBody>
          <a:bodyPr wrap="square" rtlCol="0">
            <a:spAutoFit/>
          </a:bodyPr>
          <a:lstStyle/>
          <a:p>
            <a:pPr algn="ctr"/>
            <a:r>
              <a:rPr lang="en-GB" sz="1000" b="1" u="sng" dirty="0">
                <a:latin typeface="Gill Sans MT" panose="020B0502020104020203" pitchFamily="34" charset="0"/>
              </a:rPr>
              <a:t>Quotations</a:t>
            </a:r>
          </a:p>
          <a:p>
            <a:pPr algn="ctr"/>
            <a:endParaRPr lang="en-GB" sz="1000" b="1" u="sng" dirty="0">
              <a:latin typeface="Gill Sans MT" panose="020B0502020104020203" pitchFamily="34" charset="0"/>
            </a:endParaRPr>
          </a:p>
          <a:p>
            <a:pPr algn="ctr"/>
            <a:endParaRPr lang="en-GB" sz="1000" b="1" u="sng" dirty="0">
              <a:latin typeface="Gill Sans MT" panose="020B0502020104020203" pitchFamily="34" charset="0"/>
            </a:endParaRPr>
          </a:p>
          <a:p>
            <a:pPr algn="ctr"/>
            <a:endParaRPr lang="en-GB" sz="800" b="1" u="sng" dirty="0">
              <a:latin typeface="Gill Sans MT" panose="020B0502020104020203" pitchFamily="34" charset="0"/>
            </a:endParaRPr>
          </a:p>
          <a:p>
            <a:pPr algn="ctr"/>
            <a:endParaRPr lang="en-GB" sz="1000" b="1" u="sng" dirty="0">
              <a:latin typeface="Gill Sans MT" panose="020B0502020104020203" pitchFamily="34" charset="0"/>
            </a:endParaRPr>
          </a:p>
          <a:p>
            <a:pPr algn="ctr"/>
            <a:endParaRPr lang="en-GB" sz="1000" b="1" u="sng" dirty="0">
              <a:latin typeface="Gill Sans MT" panose="020B0502020104020203" pitchFamily="34" charset="0"/>
            </a:endParaRPr>
          </a:p>
          <a:p>
            <a:pPr algn="ctr"/>
            <a:endParaRPr lang="en-GB" sz="1000" b="1" u="sng" dirty="0">
              <a:latin typeface="Gill Sans MT" panose="020B0502020104020203" pitchFamily="34" charset="0"/>
            </a:endParaRPr>
          </a:p>
          <a:p>
            <a:pPr algn="ctr"/>
            <a:endParaRPr lang="en-GB" sz="1000" b="1" u="sng" dirty="0">
              <a:latin typeface="Gill Sans MT" panose="020B0502020104020203" pitchFamily="34" charset="0"/>
            </a:endParaRPr>
          </a:p>
          <a:p>
            <a:pPr algn="ctr"/>
            <a:endParaRPr lang="en-GB" sz="1000" b="1" u="sng" dirty="0">
              <a:latin typeface="Gill Sans MT" panose="020B0502020104020203" pitchFamily="34" charset="0"/>
            </a:endParaRPr>
          </a:p>
          <a:p>
            <a:pPr algn="ctr"/>
            <a:endParaRPr lang="en-GB" sz="1000" b="1" u="sng" dirty="0">
              <a:latin typeface="Gill Sans MT" panose="020B0502020104020203" pitchFamily="34" charset="0"/>
            </a:endParaRPr>
          </a:p>
          <a:p>
            <a:pPr algn="ctr"/>
            <a:endParaRPr lang="en-GB" sz="1000" b="1" u="sng" dirty="0">
              <a:latin typeface="Gill Sans MT" panose="020B0502020104020203" pitchFamily="34" charset="0"/>
            </a:endParaRPr>
          </a:p>
          <a:p>
            <a:pPr algn="ctr"/>
            <a:endParaRPr lang="en-GB" sz="1000" b="1" u="sng" dirty="0">
              <a:latin typeface="Gill Sans MT" panose="020B0502020104020203" pitchFamily="34" charset="0"/>
            </a:endParaRPr>
          </a:p>
          <a:p>
            <a:pPr algn="ctr"/>
            <a:endParaRPr lang="en-GB" sz="1000" b="1" u="sng" dirty="0">
              <a:latin typeface="Gill Sans MT" panose="020B0502020104020203" pitchFamily="34" charset="0"/>
            </a:endParaRPr>
          </a:p>
          <a:p>
            <a:pPr algn="ctr"/>
            <a:endParaRPr lang="en-GB" sz="1000" b="1" u="sng" dirty="0">
              <a:latin typeface="Gill Sans MT" panose="020B0502020104020203" pitchFamily="34" charset="0"/>
            </a:endParaRPr>
          </a:p>
          <a:p>
            <a:pPr algn="ctr"/>
            <a:endParaRPr lang="en-GB" sz="1000" b="1" u="sng" dirty="0">
              <a:latin typeface="Gill Sans MT" panose="020B0502020104020203" pitchFamily="34" charset="0"/>
            </a:endParaRPr>
          </a:p>
          <a:p>
            <a:pPr algn="ctr"/>
            <a:endParaRPr lang="en-GB" sz="1000" b="1" u="sng" dirty="0">
              <a:latin typeface="Gill Sans MT" panose="020B0502020104020203" pitchFamily="34" charset="0"/>
            </a:endParaRPr>
          </a:p>
          <a:p>
            <a:pPr algn="ctr"/>
            <a:endParaRPr lang="en-GB" sz="1000" b="1" u="sng" dirty="0">
              <a:latin typeface="Gill Sans MT" panose="020B0502020104020203" pitchFamily="34" charset="0"/>
            </a:endParaRPr>
          </a:p>
          <a:p>
            <a:pPr algn="ctr"/>
            <a:endParaRPr lang="en-GB" sz="1000" b="1" u="sng" dirty="0">
              <a:latin typeface="Gill Sans MT" panose="020B0502020104020203" pitchFamily="34" charset="0"/>
            </a:endParaRPr>
          </a:p>
          <a:p>
            <a:pPr algn="ctr"/>
            <a:endParaRPr lang="en-GB" sz="1000" b="1" u="sng" dirty="0">
              <a:latin typeface="Gill Sans MT" panose="020B0502020104020203" pitchFamily="34" charset="0"/>
            </a:endParaRPr>
          </a:p>
          <a:p>
            <a:pPr algn="ctr"/>
            <a:endParaRPr lang="en-GB" sz="1000" b="1" u="sng" dirty="0">
              <a:latin typeface="Gill Sans MT" panose="020B0502020104020203" pitchFamily="34" charset="0"/>
            </a:endParaRPr>
          </a:p>
          <a:p>
            <a:pPr algn="ctr"/>
            <a:endParaRPr lang="en-GB" sz="1000" b="1" u="sng" dirty="0">
              <a:latin typeface="Gill Sans MT" panose="020B0502020104020203" pitchFamily="34" charset="0"/>
            </a:endParaRPr>
          </a:p>
          <a:p>
            <a:pPr algn="ctr"/>
            <a:endParaRPr lang="en-GB" sz="1000" b="1" u="sng" dirty="0">
              <a:latin typeface="Gill Sans MT" panose="020B0502020104020203" pitchFamily="34" charset="0"/>
            </a:endParaRPr>
          </a:p>
          <a:p>
            <a:pPr algn="ctr"/>
            <a:endParaRPr lang="en-GB" sz="1000" b="1" u="sng" dirty="0">
              <a:latin typeface="Gill Sans MT" panose="020B0502020104020203" pitchFamily="34" charset="0"/>
            </a:endParaRPr>
          </a:p>
          <a:p>
            <a:pPr algn="ctr"/>
            <a:endParaRPr lang="en-GB" sz="1000" b="1" u="sng" dirty="0">
              <a:latin typeface="Gill Sans MT" panose="020B0502020104020203" pitchFamily="34" charset="0"/>
            </a:endParaRPr>
          </a:p>
          <a:p>
            <a:pPr algn="ctr"/>
            <a:endParaRPr lang="en-GB" sz="1000" b="1" u="sng" dirty="0">
              <a:latin typeface="Gill Sans MT" panose="020B0502020104020203" pitchFamily="34" charset="0"/>
            </a:endParaRPr>
          </a:p>
          <a:p>
            <a:pPr algn="ctr"/>
            <a:endParaRPr lang="en-GB" sz="1000" b="1" u="sng" dirty="0">
              <a:latin typeface="Gill Sans MT" panose="020B0502020104020203" pitchFamily="34" charset="0"/>
            </a:endParaRPr>
          </a:p>
          <a:p>
            <a:pPr algn="ctr"/>
            <a:endParaRPr lang="en-GB" sz="1000" b="1" u="sng" dirty="0">
              <a:latin typeface="Gill Sans MT" panose="020B0502020104020203" pitchFamily="34" charset="0"/>
            </a:endParaRPr>
          </a:p>
          <a:p>
            <a:pPr algn="ctr"/>
            <a:endParaRPr lang="en-GB" sz="1000" b="1" u="sng" dirty="0">
              <a:latin typeface="Gill Sans MT" panose="020B0502020104020203" pitchFamily="34" charset="0"/>
            </a:endParaRPr>
          </a:p>
          <a:p>
            <a:pPr algn="ctr"/>
            <a:endParaRPr lang="en-GB" sz="1000" b="1" u="sng" dirty="0">
              <a:latin typeface="Gill Sans MT" panose="020B0502020104020203" pitchFamily="34" charset="0"/>
            </a:endParaRPr>
          </a:p>
          <a:p>
            <a:pPr algn="ctr"/>
            <a:endParaRPr lang="en-GB" sz="1000" b="1" u="sng" dirty="0">
              <a:latin typeface="Gill Sans MT" panose="020B0502020104020203" pitchFamily="34" charset="0"/>
            </a:endParaRPr>
          </a:p>
          <a:p>
            <a:endParaRPr lang="en-GB" sz="1000" dirty="0"/>
          </a:p>
        </p:txBody>
      </p:sp>
      <p:pic>
        <p:nvPicPr>
          <p:cNvPr id="3" name="Picture 2" descr="A person in a suit with a badge on his pocket&#10;&#10;AI-generated content may be incorrect.">
            <a:extLst>
              <a:ext uri="{FF2B5EF4-FFF2-40B4-BE49-F238E27FC236}">
                <a16:creationId xmlns:a16="http://schemas.microsoft.com/office/drawing/2014/main" id="{7A31390E-AD6F-074E-484F-7DF3E84663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569625" cy="2192853"/>
          </a:xfrm>
          <a:prstGeom prst="rect">
            <a:avLst/>
          </a:prstGeom>
        </p:spPr>
      </p:pic>
      <p:sp>
        <p:nvSpPr>
          <p:cNvPr id="11" name="Rectangle 3">
            <a:extLst>
              <a:ext uri="{FF2B5EF4-FFF2-40B4-BE49-F238E27FC236}">
                <a16:creationId xmlns:a16="http://schemas.microsoft.com/office/drawing/2014/main" id="{1A84B4E8-B764-82EA-9AA8-277240A1F893}"/>
              </a:ext>
            </a:extLst>
          </p:cNvPr>
          <p:cNvSpPr>
            <a:spLocks noChangeArrowheads="1"/>
          </p:cNvSpPr>
          <p:nvPr/>
        </p:nvSpPr>
        <p:spPr bwMode="auto">
          <a:xfrm>
            <a:off x="103237" y="2480736"/>
            <a:ext cx="2438400" cy="900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050" b="0" i="1" u="none" strike="noStrike" cap="none" normalizeH="0" baseline="0" dirty="0">
                <a:ln>
                  <a:noFill/>
                </a:ln>
                <a:solidFill>
                  <a:schemeClr val="tx1"/>
                </a:solidFill>
                <a:effectLst/>
                <a:latin typeface="Arial" panose="020B0604020202020204" pitchFamily="34" charset="0"/>
              </a:rPr>
              <a:t>“I didn’t even want to stab anyone… this is just for protection.”</a:t>
            </a:r>
            <a:endParaRPr kumimoji="0" lang="en-US" altLang="en-US" sz="105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050" b="0" i="1" u="none" strike="noStrike" cap="none" normalizeH="0" baseline="0" dirty="0">
                <a:ln>
                  <a:noFill/>
                </a:ln>
                <a:solidFill>
                  <a:schemeClr val="tx1"/>
                </a:solidFill>
                <a:effectLst/>
                <a:latin typeface="Arial" panose="020B0604020202020204" pitchFamily="34" charset="0"/>
              </a:rPr>
              <a:t>“It all happened so quickly.”</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1050" b="0" i="1"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1050" b="0" i="0" u="none" strike="noStrike" cap="none" normalizeH="0" baseline="0" dirty="0">
              <a:ln>
                <a:noFill/>
              </a:ln>
              <a:solidFill>
                <a:schemeClr val="tx1"/>
              </a:solidFill>
              <a:effectLst/>
              <a:latin typeface="Arial" panose="020B0604020202020204" pitchFamily="34" charset="0"/>
            </a:endParaRPr>
          </a:p>
        </p:txBody>
      </p:sp>
      <p:sp>
        <p:nvSpPr>
          <p:cNvPr id="12" name="Rectangle 4">
            <a:extLst>
              <a:ext uri="{FF2B5EF4-FFF2-40B4-BE49-F238E27FC236}">
                <a16:creationId xmlns:a16="http://schemas.microsoft.com/office/drawing/2014/main" id="{57995F05-462A-0C10-E562-41BECD65E01E}"/>
              </a:ext>
            </a:extLst>
          </p:cNvPr>
          <p:cNvSpPr>
            <a:spLocks noChangeArrowheads="1"/>
          </p:cNvSpPr>
          <p:nvPr/>
        </p:nvSpPr>
        <p:spPr bwMode="auto">
          <a:xfrm>
            <a:off x="103237" y="3189610"/>
            <a:ext cx="2541638"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000" b="0" i="1" u="none" strike="noStrike" cap="none" normalizeH="0" baseline="0" dirty="0">
                <a:ln>
                  <a:noFill/>
                </a:ln>
                <a:solidFill>
                  <a:schemeClr val="tx1"/>
                </a:solidFill>
                <a:effectLst/>
                <a:latin typeface="Arial" panose="020B0604020202020204" pitchFamily="34" charset="0"/>
              </a:rPr>
              <a:t>“If you’re not with us, you’re against us.”</a:t>
            </a:r>
            <a:endParaRPr kumimoji="0" lang="en-US" altLang="en-US" sz="1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000" b="0" i="1" u="none" strike="noStrike" cap="none" normalizeH="0" baseline="0" dirty="0">
                <a:ln>
                  <a:noFill/>
                </a:ln>
                <a:solidFill>
                  <a:schemeClr val="tx1"/>
                </a:solidFill>
                <a:effectLst/>
                <a:latin typeface="Arial" panose="020B0604020202020204" pitchFamily="34" charset="0"/>
              </a:rPr>
              <a:t>“You want to be like your sister and go to university, so you want to be a girl now?”</a:t>
            </a:r>
            <a:endParaRPr kumimoji="0" lang="en-US" altLang="en-US" sz="1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000" b="0" i="1" u="none" strike="noStrike" cap="none" normalizeH="0" baseline="0" dirty="0">
                <a:ln>
                  <a:noFill/>
                </a:ln>
                <a:solidFill>
                  <a:schemeClr val="tx1"/>
                </a:solidFill>
                <a:effectLst/>
                <a:latin typeface="Arial" panose="020B0604020202020204" pitchFamily="34" charset="0"/>
              </a:rPr>
              <a:t>“What kind of man would that make me?”</a:t>
            </a:r>
            <a:endParaRPr kumimoji="0" lang="en-US" altLang="en-US" sz="1000" b="0" i="0" u="none" strike="noStrike" cap="none" normalizeH="0" baseline="0" dirty="0">
              <a:ln>
                <a:noFill/>
              </a:ln>
              <a:solidFill>
                <a:schemeClr val="tx1"/>
              </a:solidFill>
              <a:effectLst/>
              <a:latin typeface="Arial" panose="020B0604020202020204" pitchFamily="34" charset="0"/>
            </a:endParaRPr>
          </a:p>
        </p:txBody>
      </p:sp>
      <p:sp>
        <p:nvSpPr>
          <p:cNvPr id="13" name="Rectangle 5">
            <a:extLst>
              <a:ext uri="{FF2B5EF4-FFF2-40B4-BE49-F238E27FC236}">
                <a16:creationId xmlns:a16="http://schemas.microsoft.com/office/drawing/2014/main" id="{D12E287D-EC51-468F-A6C0-31E8E73243A5}"/>
              </a:ext>
            </a:extLst>
          </p:cNvPr>
          <p:cNvSpPr>
            <a:spLocks noChangeArrowheads="1"/>
          </p:cNvSpPr>
          <p:nvPr/>
        </p:nvSpPr>
        <p:spPr bwMode="auto">
          <a:xfrm>
            <a:off x="154856" y="3969933"/>
            <a:ext cx="2438400" cy="5770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050" b="0" i="1" u="none" strike="noStrike" cap="none" normalizeH="0" baseline="0" dirty="0">
                <a:ln>
                  <a:noFill/>
                </a:ln>
                <a:solidFill>
                  <a:schemeClr val="tx1"/>
                </a:solidFill>
                <a:effectLst/>
                <a:latin typeface="Arial" panose="020B0604020202020204" pitchFamily="34" charset="0"/>
              </a:rPr>
              <a:t>“I don’t want to get kicked out of this school, I want to get good grades.”</a:t>
            </a:r>
            <a:endParaRPr kumimoji="0" lang="en-US" altLang="en-US" sz="105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050" b="0" i="1" u="none" strike="noStrike" cap="none" normalizeH="0" baseline="0" dirty="0">
                <a:ln>
                  <a:noFill/>
                </a:ln>
                <a:solidFill>
                  <a:schemeClr val="tx1"/>
                </a:solidFill>
                <a:effectLst/>
                <a:latin typeface="Arial" panose="020B0604020202020204" pitchFamily="34" charset="0"/>
              </a:rPr>
              <a:t>“You just want to get rid of me.”</a:t>
            </a:r>
            <a:endParaRPr kumimoji="0" lang="en-US" altLang="en-US" sz="1050" b="0" i="0" u="none" strike="noStrike" cap="none" normalizeH="0" baseline="0" dirty="0">
              <a:ln>
                <a:noFill/>
              </a:ln>
              <a:solidFill>
                <a:schemeClr val="tx1"/>
              </a:solidFill>
              <a:effectLst/>
              <a:latin typeface="Arial" panose="020B0604020202020204" pitchFamily="34" charset="0"/>
            </a:endParaRPr>
          </a:p>
        </p:txBody>
      </p:sp>
      <p:sp>
        <p:nvSpPr>
          <p:cNvPr id="14" name="Rectangle 6">
            <a:extLst>
              <a:ext uri="{FF2B5EF4-FFF2-40B4-BE49-F238E27FC236}">
                <a16:creationId xmlns:a16="http://schemas.microsoft.com/office/drawing/2014/main" id="{33187163-B550-6865-98DC-EBA6123B9D34}"/>
              </a:ext>
            </a:extLst>
          </p:cNvPr>
          <p:cNvSpPr>
            <a:spLocks noChangeArrowheads="1"/>
          </p:cNvSpPr>
          <p:nvPr/>
        </p:nvSpPr>
        <p:spPr bwMode="auto">
          <a:xfrm>
            <a:off x="103236" y="4689362"/>
            <a:ext cx="2438401" cy="5770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050" b="0" i="1" u="none" strike="noStrike" cap="none" normalizeH="0" baseline="0" dirty="0">
                <a:ln>
                  <a:noFill/>
                </a:ln>
                <a:solidFill>
                  <a:schemeClr val="tx1"/>
                </a:solidFill>
                <a:effectLst/>
                <a:latin typeface="Arial" panose="020B0604020202020204" pitchFamily="34" charset="0"/>
              </a:rPr>
              <a:t>“I should have told the police exactly what happened… but I couldn’t.”</a:t>
            </a:r>
            <a:endParaRPr kumimoji="0" lang="en-US" altLang="en-US" sz="105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050" b="0" i="1" u="none" strike="noStrike" cap="none" normalizeH="0" baseline="0" dirty="0">
                <a:ln>
                  <a:noFill/>
                </a:ln>
                <a:solidFill>
                  <a:schemeClr val="tx1"/>
                </a:solidFill>
                <a:effectLst/>
                <a:latin typeface="Arial" panose="020B0604020202020204" pitchFamily="34" charset="0"/>
              </a:rPr>
              <a:t>“If I told the police it would ruin me.”</a:t>
            </a:r>
            <a:endParaRPr kumimoji="0" lang="en-US" altLang="en-US" sz="1050" b="0" i="0" u="none" strike="noStrike" cap="none" normalizeH="0" baseline="0" dirty="0">
              <a:ln>
                <a:noFill/>
              </a:ln>
              <a:solidFill>
                <a:schemeClr val="tx1"/>
              </a:solidFill>
              <a:effectLst/>
              <a:latin typeface="Arial" panose="020B0604020202020204" pitchFamily="34" charset="0"/>
            </a:endParaRPr>
          </a:p>
        </p:txBody>
      </p:sp>
      <p:sp>
        <p:nvSpPr>
          <p:cNvPr id="15" name="Rectangle 7">
            <a:extLst>
              <a:ext uri="{FF2B5EF4-FFF2-40B4-BE49-F238E27FC236}">
                <a16:creationId xmlns:a16="http://schemas.microsoft.com/office/drawing/2014/main" id="{722D42C5-CC2B-E36A-0898-F9839431DD45}"/>
              </a:ext>
            </a:extLst>
          </p:cNvPr>
          <p:cNvSpPr>
            <a:spLocks noChangeArrowheads="1"/>
          </p:cNvSpPr>
          <p:nvPr/>
        </p:nvSpPr>
        <p:spPr bwMode="auto">
          <a:xfrm>
            <a:off x="103236" y="5408791"/>
            <a:ext cx="2438400" cy="5770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050" b="0" i="1" u="none" strike="noStrike" cap="none" normalizeH="0" baseline="0" dirty="0">
                <a:ln>
                  <a:noFill/>
                </a:ln>
                <a:solidFill>
                  <a:schemeClr val="tx1"/>
                </a:solidFill>
                <a:effectLst/>
                <a:latin typeface="Arial" panose="020B0604020202020204" pitchFamily="34" charset="0"/>
              </a:rPr>
              <a:t>“That bracelet has been in our family for four generations.”</a:t>
            </a:r>
            <a:endParaRPr kumimoji="0" lang="en-US" altLang="en-US" sz="105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050" b="0" i="1" u="none" strike="noStrike" cap="none" normalizeH="0" baseline="0" dirty="0">
                <a:ln>
                  <a:noFill/>
                </a:ln>
                <a:solidFill>
                  <a:schemeClr val="tx1"/>
                </a:solidFill>
                <a:effectLst/>
                <a:latin typeface="Arial" panose="020B0604020202020204" pitchFamily="34" charset="0"/>
              </a:rPr>
              <a:t>“Damned if I do, damned if I don’t.”</a:t>
            </a:r>
            <a:endParaRPr kumimoji="0" lang="en-US" altLang="en-US" sz="1050" b="0" i="0" u="none" strike="noStrike" cap="none" normalizeH="0" baseline="0" dirty="0">
              <a:ln>
                <a:noFill/>
              </a:ln>
              <a:solidFill>
                <a:schemeClr val="tx1"/>
              </a:solidFill>
              <a:effectLst/>
              <a:latin typeface="Arial" panose="020B0604020202020204" pitchFamily="34" charset="0"/>
            </a:endParaRPr>
          </a:p>
        </p:txBody>
      </p:sp>
      <p:sp>
        <p:nvSpPr>
          <p:cNvPr id="16" name="Rectangle 7">
            <a:extLst>
              <a:ext uri="{FF2B5EF4-FFF2-40B4-BE49-F238E27FC236}">
                <a16:creationId xmlns:a16="http://schemas.microsoft.com/office/drawing/2014/main" id="{911284F5-83F8-E4F7-7E36-891C544B0A68}"/>
              </a:ext>
            </a:extLst>
          </p:cNvPr>
          <p:cNvSpPr>
            <a:spLocks noChangeArrowheads="1"/>
          </p:cNvSpPr>
          <p:nvPr/>
        </p:nvSpPr>
        <p:spPr bwMode="auto">
          <a:xfrm>
            <a:off x="103236" y="6081995"/>
            <a:ext cx="2438400"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050" b="0" i="1" u="none" strike="noStrike" cap="none" normalizeH="0" baseline="0" dirty="0">
                <a:ln>
                  <a:noFill/>
                </a:ln>
                <a:solidFill>
                  <a:schemeClr val="tx1"/>
                </a:solidFill>
                <a:effectLst/>
                <a:latin typeface="Arial" panose="020B0604020202020204" pitchFamily="34" charset="0"/>
              </a:rPr>
              <a:t>“Trying to forget about what I love most brings a tear to my eye, but I’m a man in here we are not allowed to cry”</a:t>
            </a:r>
            <a:endParaRPr kumimoji="0" lang="en-US" altLang="en-US" sz="105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2781952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1CD9CF-679C-6939-262A-BCDD4DC3D140}"/>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D15E177B-C705-9DC3-1346-B50041086BEA}"/>
              </a:ext>
            </a:extLst>
          </p:cNvPr>
          <p:cNvSpPr txBox="1"/>
          <p:nvPr/>
        </p:nvSpPr>
        <p:spPr>
          <a:xfrm>
            <a:off x="6092508" y="19007"/>
            <a:ext cx="4876800" cy="584775"/>
          </a:xfrm>
          <a:prstGeom prst="rect">
            <a:avLst/>
          </a:prstGeom>
          <a:noFill/>
        </p:spPr>
        <p:txBody>
          <a:bodyPr wrap="square" rtlCol="0">
            <a:spAutoFit/>
          </a:bodyPr>
          <a:lstStyle/>
          <a:p>
            <a:pPr algn="ctr"/>
            <a:r>
              <a:rPr lang="en-GB" sz="3200" b="1" u="sng" dirty="0"/>
              <a:t>Peer Assessment</a:t>
            </a:r>
          </a:p>
        </p:txBody>
      </p:sp>
      <p:sp>
        <p:nvSpPr>
          <p:cNvPr id="4" name="TextBox 3">
            <a:extLst>
              <a:ext uri="{FF2B5EF4-FFF2-40B4-BE49-F238E27FC236}">
                <a16:creationId xmlns:a16="http://schemas.microsoft.com/office/drawing/2014/main" id="{423B0777-3C51-2010-7750-C845D35EF80F}"/>
              </a:ext>
            </a:extLst>
          </p:cNvPr>
          <p:cNvSpPr txBox="1"/>
          <p:nvPr/>
        </p:nvSpPr>
        <p:spPr>
          <a:xfrm>
            <a:off x="1" y="19007"/>
            <a:ext cx="4876800" cy="830997"/>
          </a:xfrm>
          <a:prstGeom prst="rect">
            <a:avLst/>
          </a:prstGeom>
          <a:noFill/>
          <a:ln>
            <a:solidFill>
              <a:schemeClr val="tx1"/>
            </a:solidFill>
          </a:ln>
          <a:effectLst>
            <a:glow rad="63500">
              <a:schemeClr val="accent1">
                <a:satMod val="175000"/>
                <a:alpha val="40000"/>
              </a:schemeClr>
            </a:glow>
          </a:effectLst>
        </p:spPr>
        <p:txBody>
          <a:bodyPr wrap="square" rtlCol="0">
            <a:spAutoFit/>
          </a:bodyPr>
          <a:lstStyle/>
          <a:p>
            <a:r>
              <a:rPr lang="en-GB" sz="1600" dirty="0"/>
              <a:t>SWAP BOOKS (Guided by Teacher) Using the success criteria you are given by your teacher, analyse the PETAZL Paragraph you have produced.</a:t>
            </a:r>
          </a:p>
        </p:txBody>
      </p:sp>
      <p:grpSp>
        <p:nvGrpSpPr>
          <p:cNvPr id="9" name="Group 8">
            <a:extLst>
              <a:ext uri="{FF2B5EF4-FFF2-40B4-BE49-F238E27FC236}">
                <a16:creationId xmlns:a16="http://schemas.microsoft.com/office/drawing/2014/main" id="{C32172D7-6429-B856-3851-9E8E83381E15}"/>
              </a:ext>
            </a:extLst>
          </p:cNvPr>
          <p:cNvGrpSpPr/>
          <p:nvPr/>
        </p:nvGrpSpPr>
        <p:grpSpPr>
          <a:xfrm>
            <a:off x="1311766" y="908357"/>
            <a:ext cx="545591" cy="182912"/>
            <a:chOff x="2176741" y="4009838"/>
            <a:chExt cx="545591" cy="182912"/>
          </a:xfrm>
        </p:grpSpPr>
        <p:pic>
          <p:nvPicPr>
            <p:cNvPr id="10" name="Graphic 9" descr="Star with solid fill">
              <a:extLst>
                <a:ext uri="{FF2B5EF4-FFF2-40B4-BE49-F238E27FC236}">
                  <a16:creationId xmlns:a16="http://schemas.microsoft.com/office/drawing/2014/main" id="{ED039CD6-806F-0CF1-F176-99BC028E873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176741" y="4009838"/>
              <a:ext cx="182912" cy="182912"/>
            </a:xfrm>
            <a:prstGeom prst="rect">
              <a:avLst/>
            </a:prstGeom>
          </p:spPr>
        </p:pic>
        <p:pic>
          <p:nvPicPr>
            <p:cNvPr id="11" name="Graphic 10" descr="Star with solid fill">
              <a:extLst>
                <a:ext uri="{FF2B5EF4-FFF2-40B4-BE49-F238E27FC236}">
                  <a16:creationId xmlns:a16="http://schemas.microsoft.com/office/drawing/2014/main" id="{032EA722-AE8C-B5AF-F539-6641F71FF8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359653" y="4009838"/>
              <a:ext cx="182912" cy="182912"/>
            </a:xfrm>
            <a:prstGeom prst="rect">
              <a:avLst/>
            </a:prstGeom>
          </p:spPr>
        </p:pic>
        <p:pic>
          <p:nvPicPr>
            <p:cNvPr id="12" name="Graphic 11" descr="Star with solid fill">
              <a:extLst>
                <a:ext uri="{FF2B5EF4-FFF2-40B4-BE49-F238E27FC236}">
                  <a16:creationId xmlns:a16="http://schemas.microsoft.com/office/drawing/2014/main" id="{DAE7ADB5-984C-9B6D-D33F-274EF1A08F0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539420" y="4009838"/>
              <a:ext cx="182912" cy="182912"/>
            </a:xfrm>
            <a:prstGeom prst="rect">
              <a:avLst/>
            </a:prstGeom>
          </p:spPr>
        </p:pic>
      </p:grpSp>
      <p:grpSp>
        <p:nvGrpSpPr>
          <p:cNvPr id="13" name="Group 12">
            <a:extLst>
              <a:ext uri="{FF2B5EF4-FFF2-40B4-BE49-F238E27FC236}">
                <a16:creationId xmlns:a16="http://schemas.microsoft.com/office/drawing/2014/main" id="{8F4FAB14-9B2B-8C22-4DD1-47A905868FD7}"/>
              </a:ext>
            </a:extLst>
          </p:cNvPr>
          <p:cNvGrpSpPr/>
          <p:nvPr/>
        </p:nvGrpSpPr>
        <p:grpSpPr>
          <a:xfrm>
            <a:off x="2319351" y="893806"/>
            <a:ext cx="720544" cy="183567"/>
            <a:chOff x="910649" y="4832892"/>
            <a:chExt cx="720544" cy="183567"/>
          </a:xfrm>
        </p:grpSpPr>
        <p:pic>
          <p:nvPicPr>
            <p:cNvPr id="14" name="Graphic 13" descr="Star with solid fill">
              <a:extLst>
                <a:ext uri="{FF2B5EF4-FFF2-40B4-BE49-F238E27FC236}">
                  <a16:creationId xmlns:a16="http://schemas.microsoft.com/office/drawing/2014/main" id="{5DB207A0-8D52-8388-B82B-DFA8389B7CC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10649" y="4832892"/>
              <a:ext cx="182912" cy="182912"/>
            </a:xfrm>
            <a:prstGeom prst="rect">
              <a:avLst/>
            </a:prstGeom>
          </p:spPr>
        </p:pic>
        <p:pic>
          <p:nvPicPr>
            <p:cNvPr id="15" name="Graphic 14" descr="Star with solid fill">
              <a:extLst>
                <a:ext uri="{FF2B5EF4-FFF2-40B4-BE49-F238E27FC236}">
                  <a16:creationId xmlns:a16="http://schemas.microsoft.com/office/drawing/2014/main" id="{2FCDF12E-58C3-A8DF-9F84-6CC9A6DA619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48281" y="4833547"/>
              <a:ext cx="182912" cy="182912"/>
            </a:xfrm>
            <a:prstGeom prst="rect">
              <a:avLst/>
            </a:prstGeom>
          </p:spPr>
        </p:pic>
        <p:pic>
          <p:nvPicPr>
            <p:cNvPr id="16" name="Graphic 15" descr="Star with solid fill">
              <a:extLst>
                <a:ext uri="{FF2B5EF4-FFF2-40B4-BE49-F238E27FC236}">
                  <a16:creationId xmlns:a16="http://schemas.microsoft.com/office/drawing/2014/main" id="{BB8C5346-9D1E-0F63-D605-7B05B3A66E1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265369" y="4832892"/>
              <a:ext cx="182912" cy="182912"/>
            </a:xfrm>
            <a:prstGeom prst="rect">
              <a:avLst/>
            </a:prstGeom>
          </p:spPr>
        </p:pic>
        <p:pic>
          <p:nvPicPr>
            <p:cNvPr id="17" name="Graphic 16" descr="Star with solid fill">
              <a:extLst>
                <a:ext uri="{FF2B5EF4-FFF2-40B4-BE49-F238E27FC236}">
                  <a16:creationId xmlns:a16="http://schemas.microsoft.com/office/drawing/2014/main" id="{F95FD3DD-38B2-1AD1-BBAC-12856AD46A6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93561" y="4832892"/>
              <a:ext cx="182912" cy="182912"/>
            </a:xfrm>
            <a:prstGeom prst="rect">
              <a:avLst/>
            </a:prstGeom>
          </p:spPr>
        </p:pic>
      </p:grpSp>
      <p:grpSp>
        <p:nvGrpSpPr>
          <p:cNvPr id="18" name="Group 17">
            <a:extLst>
              <a:ext uri="{FF2B5EF4-FFF2-40B4-BE49-F238E27FC236}">
                <a16:creationId xmlns:a16="http://schemas.microsoft.com/office/drawing/2014/main" id="{0C76335D-3DB1-2EAD-DB5F-613DE41C8519}"/>
              </a:ext>
            </a:extLst>
          </p:cNvPr>
          <p:cNvGrpSpPr/>
          <p:nvPr/>
        </p:nvGrpSpPr>
        <p:grpSpPr>
          <a:xfrm>
            <a:off x="3543399" y="897386"/>
            <a:ext cx="919265" cy="190126"/>
            <a:chOff x="254534" y="6622921"/>
            <a:chExt cx="919265" cy="190126"/>
          </a:xfrm>
        </p:grpSpPr>
        <p:grpSp>
          <p:nvGrpSpPr>
            <p:cNvPr id="19" name="Group 18">
              <a:extLst>
                <a:ext uri="{FF2B5EF4-FFF2-40B4-BE49-F238E27FC236}">
                  <a16:creationId xmlns:a16="http://schemas.microsoft.com/office/drawing/2014/main" id="{D570ED52-7D5D-3A01-63BA-2897318B8FCE}"/>
                </a:ext>
              </a:extLst>
            </p:cNvPr>
            <p:cNvGrpSpPr/>
            <p:nvPr/>
          </p:nvGrpSpPr>
          <p:grpSpPr>
            <a:xfrm>
              <a:off x="254534" y="6630135"/>
              <a:ext cx="545591" cy="182912"/>
              <a:chOff x="2176741" y="4009838"/>
              <a:chExt cx="545591" cy="182912"/>
            </a:xfrm>
          </p:grpSpPr>
          <p:pic>
            <p:nvPicPr>
              <p:cNvPr id="23" name="Graphic 22" descr="Star with solid fill">
                <a:extLst>
                  <a:ext uri="{FF2B5EF4-FFF2-40B4-BE49-F238E27FC236}">
                    <a16:creationId xmlns:a16="http://schemas.microsoft.com/office/drawing/2014/main" id="{097E1133-9771-6045-2534-5372B53E4AA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176741" y="4009838"/>
                <a:ext cx="182912" cy="182912"/>
              </a:xfrm>
              <a:prstGeom prst="rect">
                <a:avLst/>
              </a:prstGeom>
            </p:spPr>
          </p:pic>
          <p:pic>
            <p:nvPicPr>
              <p:cNvPr id="24" name="Graphic 23" descr="Star with solid fill">
                <a:extLst>
                  <a:ext uri="{FF2B5EF4-FFF2-40B4-BE49-F238E27FC236}">
                    <a16:creationId xmlns:a16="http://schemas.microsoft.com/office/drawing/2014/main" id="{2A139CD3-D909-E1BE-4375-FD20D659D2B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359653" y="4009838"/>
                <a:ext cx="182912" cy="182912"/>
              </a:xfrm>
              <a:prstGeom prst="rect">
                <a:avLst/>
              </a:prstGeom>
            </p:spPr>
          </p:pic>
          <p:pic>
            <p:nvPicPr>
              <p:cNvPr id="25" name="Graphic 24" descr="Star with solid fill">
                <a:extLst>
                  <a:ext uri="{FF2B5EF4-FFF2-40B4-BE49-F238E27FC236}">
                    <a16:creationId xmlns:a16="http://schemas.microsoft.com/office/drawing/2014/main" id="{0AB490D0-F3DD-3C73-987E-098F4E9B892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539420" y="4009838"/>
                <a:ext cx="182912" cy="182912"/>
              </a:xfrm>
              <a:prstGeom prst="rect">
                <a:avLst/>
              </a:prstGeom>
            </p:spPr>
          </p:pic>
        </p:grpSp>
        <p:grpSp>
          <p:nvGrpSpPr>
            <p:cNvPr id="20" name="Group 19">
              <a:extLst>
                <a:ext uri="{FF2B5EF4-FFF2-40B4-BE49-F238E27FC236}">
                  <a16:creationId xmlns:a16="http://schemas.microsoft.com/office/drawing/2014/main" id="{21CF9C95-AE49-8929-1779-E18F10AA805A}"/>
                </a:ext>
              </a:extLst>
            </p:cNvPr>
            <p:cNvGrpSpPr/>
            <p:nvPr/>
          </p:nvGrpSpPr>
          <p:grpSpPr>
            <a:xfrm>
              <a:off x="800125" y="6622921"/>
              <a:ext cx="373674" cy="182912"/>
              <a:chOff x="3047717" y="3162424"/>
              <a:chExt cx="373674" cy="182912"/>
            </a:xfrm>
          </p:grpSpPr>
          <p:pic>
            <p:nvPicPr>
              <p:cNvPr id="21" name="Graphic 20" descr="Star with solid fill">
                <a:extLst>
                  <a:ext uri="{FF2B5EF4-FFF2-40B4-BE49-F238E27FC236}">
                    <a16:creationId xmlns:a16="http://schemas.microsoft.com/office/drawing/2014/main" id="{6453F392-F968-B0EB-FEC3-C66D8C614B0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47717" y="3162424"/>
                <a:ext cx="182912" cy="182912"/>
              </a:xfrm>
              <a:prstGeom prst="rect">
                <a:avLst/>
              </a:prstGeom>
            </p:spPr>
          </p:pic>
          <p:pic>
            <p:nvPicPr>
              <p:cNvPr id="22" name="Graphic 21" descr="Star with solid fill">
                <a:extLst>
                  <a:ext uri="{FF2B5EF4-FFF2-40B4-BE49-F238E27FC236}">
                    <a16:creationId xmlns:a16="http://schemas.microsoft.com/office/drawing/2014/main" id="{6DED429E-24E1-557B-B015-AF6C36CB4B1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238479" y="3162424"/>
                <a:ext cx="182912" cy="182912"/>
              </a:xfrm>
              <a:prstGeom prst="rect">
                <a:avLst/>
              </a:prstGeom>
            </p:spPr>
          </p:pic>
        </p:grpSp>
      </p:grpSp>
      <p:pic>
        <p:nvPicPr>
          <p:cNvPr id="33" name="Picture 32" descr="A person in a suit and tie&#10;&#10;AI-generated content may be incorrect.">
            <a:extLst>
              <a:ext uri="{FF2B5EF4-FFF2-40B4-BE49-F238E27FC236}">
                <a16:creationId xmlns:a16="http://schemas.microsoft.com/office/drawing/2014/main" id="{44DC1A62-740B-912D-C429-C6E565EB7DF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896505" y="19007"/>
            <a:ext cx="1275549" cy="2029907"/>
          </a:xfrm>
          <a:prstGeom prst="rect">
            <a:avLst/>
          </a:prstGeom>
          <a:effectLst>
            <a:glow rad="101600">
              <a:schemeClr val="accent1">
                <a:alpha val="60000"/>
              </a:schemeClr>
            </a:glow>
          </a:effectLst>
        </p:spPr>
      </p:pic>
      <p:sp>
        <p:nvSpPr>
          <p:cNvPr id="35" name="TextBox 34">
            <a:extLst>
              <a:ext uri="{FF2B5EF4-FFF2-40B4-BE49-F238E27FC236}">
                <a16:creationId xmlns:a16="http://schemas.microsoft.com/office/drawing/2014/main" id="{717CCBB9-7004-87E6-B130-315502907C23}"/>
              </a:ext>
            </a:extLst>
          </p:cNvPr>
          <p:cNvSpPr txBox="1"/>
          <p:nvPr/>
        </p:nvSpPr>
        <p:spPr>
          <a:xfrm rot="16200000">
            <a:off x="9157487" y="3824423"/>
            <a:ext cx="4790078" cy="1239057"/>
          </a:xfrm>
          <a:prstGeom prst="rect">
            <a:avLst/>
          </a:prstGeom>
          <a:noFill/>
          <a:ln>
            <a:solidFill>
              <a:schemeClr val="tx1"/>
            </a:solidFill>
          </a:ln>
          <a:effectLst>
            <a:glow rad="139700">
              <a:schemeClr val="accent1">
                <a:satMod val="175000"/>
                <a:alpha val="40000"/>
              </a:schemeClr>
            </a:glow>
          </a:effectLst>
        </p:spPr>
        <p:txBody>
          <a:bodyPr wrap="square">
            <a:spAutoFit/>
          </a:bodyPr>
          <a:lstStyle/>
          <a:p>
            <a:pPr>
              <a:lnSpc>
                <a:spcPct val="115000"/>
              </a:lnSpc>
              <a:spcAft>
                <a:spcPts val="800"/>
              </a:spcAft>
              <a:buNone/>
            </a:pPr>
            <a:r>
              <a:rPr lang="en-GB" sz="1200" b="1" kern="100" dirty="0">
                <a:effectLst/>
                <a:latin typeface="Segoe UI Emoji" panose="020B0502040204020203" pitchFamily="34" charset="0"/>
                <a:ea typeface="Aptos" panose="020B0004020202020204" pitchFamily="34" charset="0"/>
                <a:cs typeface="Segoe UI Emoji" panose="020B0502040204020203" pitchFamily="34" charset="0"/>
              </a:rPr>
              <a:t>🌟</a:t>
            </a:r>
            <a:r>
              <a:rPr lang="en-GB" sz="1200" b="1" kern="100" dirty="0">
                <a:effectLst/>
                <a:latin typeface="Aptos" panose="020B0004020202020204" pitchFamily="34" charset="0"/>
                <a:ea typeface="Aptos" panose="020B0004020202020204" pitchFamily="34" charset="0"/>
                <a:cs typeface="Times New Roman" panose="02020603050405020304" pitchFamily="18" charset="0"/>
              </a:rPr>
              <a:t> Grade Guidance</a:t>
            </a:r>
            <a:endParaRPr lang="en-GB" sz="12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n-GB" sz="1200" b="1" kern="100" dirty="0">
                <a:effectLst/>
                <a:latin typeface="Aptos" panose="020B0004020202020204" pitchFamily="34" charset="0"/>
                <a:ea typeface="Aptos" panose="020B0004020202020204" pitchFamily="34" charset="0"/>
                <a:cs typeface="Times New Roman" panose="02020603050405020304" pitchFamily="18" charset="0"/>
              </a:rPr>
              <a:t>Grade 4–6:</a:t>
            </a:r>
            <a:r>
              <a:rPr lang="en-GB" sz="1200" kern="100" dirty="0">
                <a:effectLst/>
                <a:latin typeface="Aptos" panose="020B0004020202020204" pitchFamily="34" charset="0"/>
                <a:ea typeface="Aptos" panose="020B0004020202020204" pitchFamily="34" charset="0"/>
                <a:cs typeface="Times New Roman" panose="02020603050405020304" pitchFamily="18" charset="0"/>
              </a:rPr>
              <a:t> P, E, A, L secure</a:t>
            </a:r>
          </a:p>
          <a:p>
            <a:pPr marL="342900" lvl="0" indent="-342900">
              <a:lnSpc>
                <a:spcPct val="115000"/>
              </a:lnSpc>
              <a:spcAft>
                <a:spcPts val="800"/>
              </a:spcAft>
              <a:buSzPts val="1000"/>
              <a:buFont typeface="Symbol" panose="05050102010706020507" pitchFamily="18" charset="2"/>
              <a:buChar char=""/>
              <a:tabLst>
                <a:tab pos="457200" algn="l"/>
              </a:tabLst>
            </a:pPr>
            <a:r>
              <a:rPr lang="en-GB" sz="1200" b="1" kern="100" dirty="0">
                <a:effectLst/>
                <a:latin typeface="Aptos" panose="020B0004020202020204" pitchFamily="34" charset="0"/>
                <a:ea typeface="Aptos" panose="020B0004020202020204" pitchFamily="34" charset="0"/>
                <a:cs typeface="Times New Roman" panose="02020603050405020304" pitchFamily="18" charset="0"/>
              </a:rPr>
              <a:t>Grade 7:</a:t>
            </a:r>
            <a:r>
              <a:rPr lang="en-GB" sz="1200" kern="100" dirty="0">
                <a:effectLst/>
                <a:latin typeface="Aptos" panose="020B0004020202020204" pitchFamily="34" charset="0"/>
                <a:ea typeface="Aptos" panose="020B0004020202020204" pitchFamily="34" charset="0"/>
                <a:cs typeface="Times New Roman" panose="02020603050405020304" pitchFamily="18" charset="0"/>
              </a:rPr>
              <a:t> Clear T and Z</a:t>
            </a:r>
          </a:p>
          <a:p>
            <a:pPr marL="342900" lvl="0" indent="-342900">
              <a:lnSpc>
                <a:spcPct val="115000"/>
              </a:lnSpc>
              <a:spcAft>
                <a:spcPts val="800"/>
              </a:spcAft>
              <a:buSzPts val="1000"/>
              <a:buFont typeface="Symbol" panose="05050102010706020507" pitchFamily="18" charset="2"/>
              <a:buChar char=""/>
              <a:tabLst>
                <a:tab pos="457200" algn="l"/>
              </a:tabLst>
            </a:pPr>
            <a:r>
              <a:rPr lang="en-GB" sz="1200" b="1" kern="100" dirty="0">
                <a:effectLst/>
                <a:latin typeface="Aptos" panose="020B0004020202020204" pitchFamily="34" charset="0"/>
                <a:ea typeface="Aptos" panose="020B0004020202020204" pitchFamily="34" charset="0"/>
                <a:cs typeface="Times New Roman" panose="02020603050405020304" pitchFamily="18" charset="0"/>
              </a:rPr>
              <a:t>Grade 8–9:</a:t>
            </a:r>
            <a:r>
              <a:rPr lang="en-GB" sz="1200" kern="100" dirty="0">
                <a:effectLst/>
                <a:latin typeface="Aptos" panose="020B0004020202020204" pitchFamily="34" charset="0"/>
                <a:ea typeface="Aptos" panose="020B0004020202020204" pitchFamily="34" charset="0"/>
                <a:cs typeface="Times New Roman" panose="02020603050405020304" pitchFamily="18" charset="0"/>
              </a:rPr>
              <a:t> Perceptive Zoom + confident Link to authorial intent</a:t>
            </a:r>
          </a:p>
        </p:txBody>
      </p:sp>
      <p:sp>
        <p:nvSpPr>
          <p:cNvPr id="37" name="TextBox 36">
            <a:extLst>
              <a:ext uri="{FF2B5EF4-FFF2-40B4-BE49-F238E27FC236}">
                <a16:creationId xmlns:a16="http://schemas.microsoft.com/office/drawing/2014/main" id="{DBF90A00-B23F-8E7B-F1BA-BEC02CE81640}"/>
              </a:ext>
            </a:extLst>
          </p:cNvPr>
          <p:cNvSpPr txBox="1"/>
          <p:nvPr/>
        </p:nvSpPr>
        <p:spPr>
          <a:xfrm>
            <a:off x="5048369" y="496520"/>
            <a:ext cx="5920939" cy="1311321"/>
          </a:xfrm>
          <a:prstGeom prst="rect">
            <a:avLst/>
          </a:prstGeom>
          <a:noFill/>
        </p:spPr>
        <p:txBody>
          <a:bodyPr wrap="square">
            <a:spAutoFit/>
          </a:bodyPr>
          <a:lstStyle/>
          <a:p>
            <a:pPr>
              <a:lnSpc>
                <a:spcPct val="115000"/>
              </a:lnSpc>
              <a:spcAft>
                <a:spcPts val="800"/>
              </a:spcAft>
              <a:buNone/>
            </a:pPr>
            <a:r>
              <a:rPr lang="en-GB" sz="1600" b="1" kern="100" dirty="0">
                <a:effectLst/>
                <a:latin typeface="Segoe UI Emoji" panose="020B0502040204020203" pitchFamily="34" charset="0"/>
                <a:ea typeface="Aptos" panose="020B0004020202020204" pitchFamily="34" charset="0"/>
                <a:cs typeface="Segoe UI Emoji" panose="020B0502040204020203" pitchFamily="34" charset="0"/>
              </a:rPr>
              <a:t>🟥</a:t>
            </a:r>
            <a:r>
              <a:rPr lang="en-GB" sz="1600" b="1" kern="100" dirty="0">
                <a:effectLst/>
                <a:latin typeface="Aptos" panose="020B0004020202020204" pitchFamily="34" charset="0"/>
                <a:ea typeface="Aptos" panose="020B0004020202020204" pitchFamily="34" charset="0"/>
                <a:cs typeface="Times New Roman" panose="02020603050405020304" pitchFamily="18" charset="0"/>
              </a:rPr>
              <a:t> P – Point</a:t>
            </a: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buNone/>
            </a:pPr>
            <a:r>
              <a:rPr lang="en-GB" sz="1600" kern="100" dirty="0">
                <a:effectLst/>
                <a:latin typeface="Segoe UI Symbol" panose="020B0502040204020203" pitchFamily="34" charset="0"/>
                <a:ea typeface="Aptos" panose="020B0004020202020204" pitchFamily="34" charset="0"/>
                <a:cs typeface="Segoe UI Symbol" panose="020B0502040204020203" pitchFamily="34" charset="0"/>
              </a:rPr>
              <a:t>✔</a:t>
            </a:r>
            <a:r>
              <a:rPr lang="en-GB" sz="1600" kern="100" dirty="0">
                <a:effectLst/>
                <a:latin typeface="Aptos" panose="020B0004020202020204" pitchFamily="34" charset="0"/>
                <a:ea typeface="Aptos" panose="020B0004020202020204" pitchFamily="34" charset="0"/>
                <a:cs typeface="Times New Roman" panose="02020603050405020304" pitchFamily="18" charset="0"/>
              </a:rPr>
              <a:t> Make a </a:t>
            </a:r>
            <a:r>
              <a:rPr lang="en-GB" sz="1600" b="1" kern="100" dirty="0">
                <a:effectLst/>
                <a:latin typeface="Aptos" panose="020B0004020202020204" pitchFamily="34" charset="0"/>
                <a:ea typeface="Aptos" panose="020B0004020202020204" pitchFamily="34" charset="0"/>
                <a:cs typeface="Times New Roman" panose="02020603050405020304" pitchFamily="18" charset="0"/>
              </a:rPr>
              <a:t>clear argument</a:t>
            </a:r>
            <a:r>
              <a:rPr lang="en-GB" sz="1600" kern="100" dirty="0">
                <a:effectLst/>
                <a:latin typeface="Aptos" panose="020B0004020202020204" pitchFamily="34" charset="0"/>
                <a:ea typeface="Aptos" panose="020B0004020202020204" pitchFamily="34" charset="0"/>
                <a:cs typeface="Times New Roman" panose="02020603050405020304" pitchFamily="18" charset="0"/>
              </a:rPr>
              <a:t> that answers the question</a:t>
            </a:r>
            <a:br>
              <a:rPr lang="en-GB" sz="1600" kern="100" dirty="0">
                <a:effectLst/>
                <a:latin typeface="Aptos" panose="020B0004020202020204" pitchFamily="34" charset="0"/>
                <a:ea typeface="Aptos" panose="020B0004020202020204" pitchFamily="34" charset="0"/>
                <a:cs typeface="Times New Roman" panose="02020603050405020304" pitchFamily="18" charset="0"/>
              </a:rPr>
            </a:br>
            <a:r>
              <a:rPr lang="en-GB" sz="1600" kern="100" dirty="0">
                <a:effectLst/>
                <a:latin typeface="Segoe UI Symbol" panose="020B0502040204020203" pitchFamily="34" charset="0"/>
                <a:ea typeface="Aptos" panose="020B0004020202020204" pitchFamily="34" charset="0"/>
                <a:cs typeface="Segoe UI Symbol" panose="020B0502040204020203" pitchFamily="34" charset="0"/>
              </a:rPr>
              <a:t>✔</a:t>
            </a:r>
            <a:r>
              <a:rPr lang="en-GB" sz="1600" kern="100" dirty="0">
                <a:effectLst/>
                <a:latin typeface="Aptos" panose="020B0004020202020204" pitchFamily="34" charset="0"/>
                <a:ea typeface="Aptos" panose="020B0004020202020204" pitchFamily="34" charset="0"/>
                <a:cs typeface="Times New Roman" panose="02020603050405020304" pitchFamily="18" charset="0"/>
              </a:rPr>
              <a:t> Focus on </a:t>
            </a:r>
            <a:r>
              <a:rPr lang="en-GB" sz="1600" b="1" kern="100" dirty="0">
                <a:effectLst/>
                <a:latin typeface="Aptos" panose="020B0004020202020204" pitchFamily="34" charset="0"/>
                <a:ea typeface="Aptos" panose="020B0004020202020204" pitchFamily="34" charset="0"/>
                <a:cs typeface="Times New Roman" panose="02020603050405020304" pitchFamily="18" charset="0"/>
              </a:rPr>
              <a:t>what Mullings presents</a:t>
            </a:r>
            <a:r>
              <a:rPr lang="en-GB" sz="1600" kern="100" dirty="0">
                <a:effectLst/>
                <a:latin typeface="Aptos" panose="020B0004020202020204" pitchFamily="34" charset="0"/>
                <a:ea typeface="Aptos" panose="020B0004020202020204" pitchFamily="34" charset="0"/>
                <a:cs typeface="Times New Roman" panose="02020603050405020304" pitchFamily="18" charset="0"/>
              </a:rPr>
              <a:t> (theme, character, idea)</a:t>
            </a:r>
            <a:br>
              <a:rPr lang="en-GB" sz="1600" kern="100" dirty="0">
                <a:effectLst/>
                <a:latin typeface="Aptos" panose="020B0004020202020204" pitchFamily="34" charset="0"/>
                <a:ea typeface="Aptos" panose="020B0004020202020204" pitchFamily="34" charset="0"/>
                <a:cs typeface="Times New Roman" panose="02020603050405020304" pitchFamily="18" charset="0"/>
              </a:rPr>
            </a:br>
            <a:r>
              <a:rPr lang="en-GB" sz="1600" kern="100" dirty="0">
                <a:effectLst/>
                <a:latin typeface="Segoe UI Symbol" panose="020B0502040204020203" pitchFamily="34" charset="0"/>
                <a:ea typeface="Aptos" panose="020B0004020202020204" pitchFamily="34" charset="0"/>
                <a:cs typeface="Segoe UI Symbol" panose="020B0502040204020203" pitchFamily="34" charset="0"/>
              </a:rPr>
              <a:t>✔</a:t>
            </a:r>
            <a:r>
              <a:rPr lang="en-GB" sz="1600" kern="100" dirty="0">
                <a:effectLst/>
                <a:latin typeface="Aptos" panose="020B0004020202020204" pitchFamily="34" charset="0"/>
                <a:ea typeface="Aptos" panose="020B0004020202020204" pitchFamily="34" charset="0"/>
                <a:cs typeface="Times New Roman" panose="02020603050405020304" pitchFamily="18" charset="0"/>
              </a:rPr>
              <a:t> Use confident academic language</a:t>
            </a:r>
          </a:p>
        </p:txBody>
      </p:sp>
      <p:sp>
        <p:nvSpPr>
          <p:cNvPr id="39" name="TextBox 38">
            <a:extLst>
              <a:ext uri="{FF2B5EF4-FFF2-40B4-BE49-F238E27FC236}">
                <a16:creationId xmlns:a16="http://schemas.microsoft.com/office/drawing/2014/main" id="{690E4488-EC71-0EE4-12BE-3B00FCDA76BA}"/>
              </a:ext>
            </a:extLst>
          </p:cNvPr>
          <p:cNvSpPr txBox="1"/>
          <p:nvPr/>
        </p:nvSpPr>
        <p:spPr>
          <a:xfrm>
            <a:off x="5048369" y="1861504"/>
            <a:ext cx="6172200" cy="1311321"/>
          </a:xfrm>
          <a:prstGeom prst="rect">
            <a:avLst/>
          </a:prstGeom>
          <a:noFill/>
        </p:spPr>
        <p:txBody>
          <a:bodyPr wrap="square">
            <a:spAutoFit/>
          </a:bodyPr>
          <a:lstStyle/>
          <a:p>
            <a:pPr>
              <a:lnSpc>
                <a:spcPct val="115000"/>
              </a:lnSpc>
              <a:spcAft>
                <a:spcPts val="800"/>
              </a:spcAft>
              <a:buNone/>
            </a:pPr>
            <a:r>
              <a:rPr lang="en-GB" sz="1600" b="1" kern="100" dirty="0">
                <a:effectLst/>
                <a:latin typeface="Segoe UI Emoji" panose="020B0502040204020203" pitchFamily="34" charset="0"/>
                <a:ea typeface="Aptos" panose="020B0004020202020204" pitchFamily="34" charset="0"/>
                <a:cs typeface="Segoe UI Emoji" panose="020B0502040204020203" pitchFamily="34" charset="0"/>
              </a:rPr>
              <a:t>🟦</a:t>
            </a:r>
            <a:r>
              <a:rPr lang="en-GB" sz="1600" b="1" kern="100" dirty="0">
                <a:effectLst/>
                <a:latin typeface="Aptos" panose="020B0004020202020204" pitchFamily="34" charset="0"/>
                <a:ea typeface="Aptos" panose="020B0004020202020204" pitchFamily="34" charset="0"/>
                <a:cs typeface="Times New Roman" panose="02020603050405020304" pitchFamily="18" charset="0"/>
              </a:rPr>
              <a:t> E – Evidence</a:t>
            </a: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buNone/>
            </a:pPr>
            <a:r>
              <a:rPr lang="en-GB" sz="1600" kern="100" dirty="0">
                <a:effectLst/>
                <a:latin typeface="Segoe UI Symbol" panose="020B0502040204020203" pitchFamily="34" charset="0"/>
                <a:ea typeface="Aptos" panose="020B0004020202020204" pitchFamily="34" charset="0"/>
                <a:cs typeface="Segoe UI Symbol" panose="020B0502040204020203" pitchFamily="34" charset="0"/>
              </a:rPr>
              <a:t>✔</a:t>
            </a:r>
            <a:r>
              <a:rPr lang="en-GB" sz="1600" kern="100" dirty="0">
                <a:effectLst/>
                <a:latin typeface="Aptos" panose="020B0004020202020204" pitchFamily="34" charset="0"/>
                <a:ea typeface="Aptos" panose="020B0004020202020204" pitchFamily="34" charset="0"/>
                <a:cs typeface="Times New Roman" panose="02020603050405020304" pitchFamily="18" charset="0"/>
              </a:rPr>
              <a:t> Use a </a:t>
            </a:r>
            <a:r>
              <a:rPr lang="en-GB" sz="1600" b="1" kern="100" dirty="0">
                <a:effectLst/>
                <a:latin typeface="Aptos" panose="020B0004020202020204" pitchFamily="34" charset="0"/>
                <a:ea typeface="Aptos" panose="020B0004020202020204" pitchFamily="34" charset="0"/>
                <a:cs typeface="Times New Roman" panose="02020603050405020304" pitchFamily="18" charset="0"/>
              </a:rPr>
              <a:t>short, relevant quotation</a:t>
            </a:r>
            <a:r>
              <a:rPr lang="en-GB" sz="1600" kern="100" dirty="0">
                <a:effectLst/>
                <a:latin typeface="Aptos" panose="020B0004020202020204" pitchFamily="34" charset="0"/>
                <a:ea typeface="Aptos" panose="020B0004020202020204" pitchFamily="34" charset="0"/>
                <a:cs typeface="Times New Roman" panose="02020603050405020304" pitchFamily="18" charset="0"/>
              </a:rPr>
              <a:t> from the text</a:t>
            </a:r>
            <a:br>
              <a:rPr lang="en-GB" sz="1600" kern="100" dirty="0">
                <a:effectLst/>
                <a:latin typeface="Aptos" panose="020B0004020202020204" pitchFamily="34" charset="0"/>
                <a:ea typeface="Aptos" panose="020B0004020202020204" pitchFamily="34" charset="0"/>
                <a:cs typeface="Times New Roman" panose="02020603050405020304" pitchFamily="18" charset="0"/>
              </a:rPr>
            </a:br>
            <a:r>
              <a:rPr lang="en-GB" sz="1600" kern="100" dirty="0">
                <a:effectLst/>
                <a:latin typeface="Segoe UI Symbol" panose="020B0502040204020203" pitchFamily="34" charset="0"/>
                <a:ea typeface="Aptos" panose="020B0004020202020204" pitchFamily="34" charset="0"/>
                <a:cs typeface="Segoe UI Symbol" panose="020B0502040204020203" pitchFamily="34" charset="0"/>
              </a:rPr>
              <a:t>✔</a:t>
            </a:r>
            <a:r>
              <a:rPr lang="en-GB" sz="1600" kern="100" dirty="0">
                <a:effectLst/>
                <a:latin typeface="Aptos" panose="020B0004020202020204" pitchFamily="34" charset="0"/>
                <a:ea typeface="Aptos" panose="020B0004020202020204" pitchFamily="34" charset="0"/>
                <a:cs typeface="Times New Roman" panose="02020603050405020304" pitchFamily="18" charset="0"/>
              </a:rPr>
              <a:t> Embed the quote smoothly into your sentence</a:t>
            </a:r>
            <a:br>
              <a:rPr lang="en-GB" sz="1600" kern="100" dirty="0">
                <a:effectLst/>
                <a:latin typeface="Aptos" panose="020B0004020202020204" pitchFamily="34" charset="0"/>
                <a:ea typeface="Aptos" panose="020B0004020202020204" pitchFamily="34" charset="0"/>
                <a:cs typeface="Times New Roman" panose="02020603050405020304" pitchFamily="18" charset="0"/>
              </a:rPr>
            </a:br>
            <a:r>
              <a:rPr lang="en-GB" sz="1600" kern="100" dirty="0">
                <a:effectLst/>
                <a:latin typeface="Segoe UI Symbol" panose="020B0502040204020203" pitchFamily="34" charset="0"/>
                <a:ea typeface="Aptos" panose="020B0004020202020204" pitchFamily="34" charset="0"/>
                <a:cs typeface="Segoe UI Symbol" panose="020B0502040204020203" pitchFamily="34" charset="0"/>
              </a:rPr>
              <a:t>✔</a:t>
            </a:r>
            <a:r>
              <a:rPr lang="en-GB" sz="1600" kern="100" dirty="0">
                <a:effectLst/>
                <a:latin typeface="Aptos" panose="020B0004020202020204" pitchFamily="34" charset="0"/>
                <a:ea typeface="Aptos" panose="020B0004020202020204" pitchFamily="34" charset="0"/>
                <a:cs typeface="Times New Roman" panose="02020603050405020304" pitchFamily="18" charset="0"/>
              </a:rPr>
              <a:t> Choose evidence that directly supports your point</a:t>
            </a:r>
          </a:p>
        </p:txBody>
      </p:sp>
      <p:sp>
        <p:nvSpPr>
          <p:cNvPr id="41" name="TextBox 40">
            <a:extLst>
              <a:ext uri="{FF2B5EF4-FFF2-40B4-BE49-F238E27FC236}">
                <a16:creationId xmlns:a16="http://schemas.microsoft.com/office/drawing/2014/main" id="{0FF4F42F-1E9A-A889-FDEB-E1C906EF3B1A}"/>
              </a:ext>
            </a:extLst>
          </p:cNvPr>
          <p:cNvSpPr txBox="1"/>
          <p:nvPr/>
        </p:nvSpPr>
        <p:spPr>
          <a:xfrm>
            <a:off x="5048369" y="3248084"/>
            <a:ext cx="6172200" cy="1922578"/>
          </a:xfrm>
          <a:prstGeom prst="rect">
            <a:avLst/>
          </a:prstGeom>
          <a:noFill/>
        </p:spPr>
        <p:txBody>
          <a:bodyPr wrap="square">
            <a:spAutoFit/>
          </a:bodyPr>
          <a:lstStyle/>
          <a:p>
            <a:pPr>
              <a:lnSpc>
                <a:spcPct val="115000"/>
              </a:lnSpc>
              <a:spcAft>
                <a:spcPts val="800"/>
              </a:spcAft>
              <a:buNone/>
            </a:pPr>
            <a:r>
              <a:rPr lang="en-GB" sz="1600" b="1" kern="100" dirty="0">
                <a:effectLst/>
                <a:latin typeface="Segoe UI Emoji" panose="020B0502040204020203" pitchFamily="34" charset="0"/>
                <a:ea typeface="Aptos" panose="020B0004020202020204" pitchFamily="34" charset="0"/>
                <a:cs typeface="Segoe UI Emoji" panose="020B0502040204020203" pitchFamily="34" charset="0"/>
              </a:rPr>
              <a:t>🟨</a:t>
            </a:r>
            <a:r>
              <a:rPr lang="en-GB" sz="1600" b="1" kern="100" dirty="0">
                <a:effectLst/>
                <a:latin typeface="Aptos" panose="020B0004020202020204" pitchFamily="34" charset="0"/>
                <a:ea typeface="Aptos" panose="020B0004020202020204" pitchFamily="34" charset="0"/>
                <a:cs typeface="Times New Roman" panose="02020603050405020304" pitchFamily="18" charset="0"/>
              </a:rPr>
              <a:t> T – Technique</a:t>
            </a: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buNone/>
            </a:pPr>
            <a:r>
              <a:rPr lang="en-GB" sz="1600" kern="100" dirty="0">
                <a:effectLst/>
                <a:latin typeface="Segoe UI Symbol" panose="020B0502040204020203" pitchFamily="34" charset="0"/>
                <a:ea typeface="Aptos" panose="020B0004020202020204" pitchFamily="34" charset="0"/>
                <a:cs typeface="Segoe UI Symbol" panose="020B0502040204020203" pitchFamily="34" charset="0"/>
              </a:rPr>
              <a:t>✔</a:t>
            </a:r>
            <a:r>
              <a:rPr lang="en-GB" sz="1600" kern="100" dirty="0">
                <a:effectLst/>
                <a:latin typeface="Aptos" panose="020B0004020202020204" pitchFamily="34" charset="0"/>
                <a:ea typeface="Aptos" panose="020B0004020202020204" pitchFamily="34" charset="0"/>
                <a:cs typeface="Times New Roman" panose="02020603050405020304" pitchFamily="18" charset="0"/>
              </a:rPr>
              <a:t> Identify </a:t>
            </a:r>
            <a:r>
              <a:rPr lang="en-GB" sz="1600" b="1" kern="100" dirty="0">
                <a:effectLst/>
                <a:latin typeface="Aptos" panose="020B0004020202020204" pitchFamily="34" charset="0"/>
                <a:ea typeface="Aptos" panose="020B0004020202020204" pitchFamily="34" charset="0"/>
                <a:cs typeface="Times New Roman" panose="02020603050405020304" pitchFamily="18" charset="0"/>
              </a:rPr>
              <a:t>how</a:t>
            </a:r>
            <a:r>
              <a:rPr lang="en-GB" sz="1600" kern="100" dirty="0">
                <a:effectLst/>
                <a:latin typeface="Aptos" panose="020B0004020202020204" pitchFamily="34" charset="0"/>
                <a:ea typeface="Aptos" panose="020B0004020202020204" pitchFamily="34" charset="0"/>
                <a:cs typeface="Times New Roman" panose="02020603050405020304" pitchFamily="18" charset="0"/>
              </a:rPr>
              <a:t> Mullings creates meaning</a:t>
            </a:r>
            <a:br>
              <a:rPr lang="en-GB" sz="1600" kern="100" dirty="0">
                <a:effectLst/>
                <a:latin typeface="Aptos" panose="020B0004020202020204" pitchFamily="34" charset="0"/>
                <a:ea typeface="Aptos" panose="020B0004020202020204" pitchFamily="34" charset="0"/>
                <a:cs typeface="Times New Roman" panose="02020603050405020304" pitchFamily="18" charset="0"/>
              </a:rPr>
            </a:br>
            <a:r>
              <a:rPr lang="en-GB" sz="1600" kern="100" dirty="0">
                <a:effectLst/>
                <a:latin typeface="Segoe UI Symbol" panose="020B0502040204020203" pitchFamily="34" charset="0"/>
                <a:ea typeface="Aptos" panose="020B0004020202020204" pitchFamily="34" charset="0"/>
                <a:cs typeface="Segoe UI Symbol" panose="020B0502040204020203" pitchFamily="34" charset="0"/>
              </a:rPr>
              <a:t>✔</a:t>
            </a:r>
            <a:r>
              <a:rPr lang="en-GB" sz="1600" kern="100" dirty="0">
                <a:effectLst/>
                <a:latin typeface="Aptos" panose="020B0004020202020204" pitchFamily="34" charset="0"/>
                <a:ea typeface="Aptos" panose="020B0004020202020204" pitchFamily="34" charset="0"/>
                <a:cs typeface="Times New Roman" panose="02020603050405020304" pitchFamily="18" charset="0"/>
              </a:rPr>
              <a:t> Use subject-specific terminology</a:t>
            </a:r>
            <a:br>
              <a:rPr lang="en-GB" sz="1600" kern="100" dirty="0">
                <a:effectLst/>
                <a:latin typeface="Aptos" panose="020B0004020202020204" pitchFamily="34" charset="0"/>
                <a:ea typeface="Aptos" panose="020B0004020202020204" pitchFamily="34" charset="0"/>
                <a:cs typeface="Times New Roman" panose="02020603050405020304" pitchFamily="18" charset="0"/>
              </a:rPr>
            </a:br>
            <a:r>
              <a:rPr lang="en-GB" sz="1600" kern="100" dirty="0">
                <a:effectLst/>
                <a:latin typeface="Segoe UI Symbol" panose="020B0502040204020203" pitchFamily="34" charset="0"/>
                <a:ea typeface="Aptos" panose="020B0004020202020204" pitchFamily="34" charset="0"/>
                <a:cs typeface="Segoe UI Symbol" panose="020B0502040204020203" pitchFamily="34" charset="0"/>
              </a:rPr>
              <a:t>✔</a:t>
            </a:r>
            <a:r>
              <a:rPr lang="en-GB" sz="1600" kern="100" dirty="0">
                <a:effectLst/>
                <a:latin typeface="Aptos" panose="020B0004020202020204" pitchFamily="34" charset="0"/>
                <a:ea typeface="Aptos" panose="020B0004020202020204" pitchFamily="34" charset="0"/>
                <a:cs typeface="Times New Roman" panose="02020603050405020304" pitchFamily="18" charset="0"/>
              </a:rPr>
              <a:t> Techniques can include:</a:t>
            </a:r>
          </a:p>
          <a:p>
            <a:pPr marL="342900" lvl="0" indent="-342900">
              <a:spcAft>
                <a:spcPts val="800"/>
              </a:spcAft>
              <a:buSzPts val="1000"/>
              <a:buFont typeface="Symbol" panose="05050102010706020507" pitchFamily="18" charset="2"/>
              <a:buChar char=""/>
              <a:tabLst>
                <a:tab pos="457200" algn="l"/>
              </a:tabLs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Stage directions, Dialogue, Symbolism (e.g. the bracelet), Structure (flashbacks, silence, pauses)</a:t>
            </a:r>
          </a:p>
        </p:txBody>
      </p:sp>
      <p:sp>
        <p:nvSpPr>
          <p:cNvPr id="43" name="TextBox 42">
            <a:extLst>
              <a:ext uri="{FF2B5EF4-FFF2-40B4-BE49-F238E27FC236}">
                <a16:creationId xmlns:a16="http://schemas.microsoft.com/office/drawing/2014/main" id="{1B4CAF29-A244-C4EB-FB7F-8D50B9835BB7}"/>
              </a:ext>
            </a:extLst>
          </p:cNvPr>
          <p:cNvSpPr txBox="1"/>
          <p:nvPr/>
        </p:nvSpPr>
        <p:spPr>
          <a:xfrm>
            <a:off x="5048369" y="5321180"/>
            <a:ext cx="6172200" cy="1311321"/>
          </a:xfrm>
          <a:prstGeom prst="rect">
            <a:avLst/>
          </a:prstGeom>
          <a:noFill/>
        </p:spPr>
        <p:txBody>
          <a:bodyPr wrap="square">
            <a:spAutoFit/>
          </a:bodyPr>
          <a:lstStyle/>
          <a:p>
            <a:pPr>
              <a:lnSpc>
                <a:spcPct val="115000"/>
              </a:lnSpc>
              <a:spcAft>
                <a:spcPts val="800"/>
              </a:spcAft>
              <a:buNone/>
            </a:pPr>
            <a:r>
              <a:rPr lang="en-GB" sz="1600" b="1" kern="100" dirty="0">
                <a:effectLst/>
                <a:latin typeface="Segoe UI Emoji" panose="020B0502040204020203" pitchFamily="34" charset="0"/>
                <a:ea typeface="Aptos" panose="020B0004020202020204" pitchFamily="34" charset="0"/>
                <a:cs typeface="Segoe UI Emoji" panose="020B0502040204020203" pitchFamily="34" charset="0"/>
              </a:rPr>
              <a:t>🟩</a:t>
            </a:r>
            <a:r>
              <a:rPr lang="en-GB" sz="1600" b="1" kern="100" dirty="0">
                <a:effectLst/>
                <a:latin typeface="Aptos" panose="020B0004020202020204" pitchFamily="34" charset="0"/>
                <a:ea typeface="Aptos" panose="020B0004020202020204" pitchFamily="34" charset="0"/>
                <a:cs typeface="Times New Roman" panose="02020603050405020304" pitchFamily="18" charset="0"/>
              </a:rPr>
              <a:t> A – Analysis</a:t>
            </a: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buNone/>
            </a:pPr>
            <a:r>
              <a:rPr lang="en-GB" sz="1600" kern="100" dirty="0">
                <a:effectLst/>
                <a:latin typeface="Segoe UI Symbol" panose="020B0502040204020203" pitchFamily="34" charset="0"/>
                <a:ea typeface="Aptos" panose="020B0004020202020204" pitchFamily="34" charset="0"/>
                <a:cs typeface="Segoe UI Symbol" panose="020B0502040204020203" pitchFamily="34" charset="0"/>
              </a:rPr>
              <a:t>✔</a:t>
            </a:r>
            <a:r>
              <a:rPr lang="en-GB" sz="1600" kern="100" dirty="0">
                <a:effectLst/>
                <a:latin typeface="Aptos" panose="020B0004020202020204" pitchFamily="34" charset="0"/>
                <a:ea typeface="Aptos" panose="020B0004020202020204" pitchFamily="34" charset="0"/>
                <a:cs typeface="Times New Roman" panose="02020603050405020304" pitchFamily="18" charset="0"/>
              </a:rPr>
              <a:t> Explain </a:t>
            </a:r>
            <a:r>
              <a:rPr lang="en-GB" sz="1600" b="1" kern="100" dirty="0">
                <a:effectLst/>
                <a:latin typeface="Aptos" panose="020B0004020202020204" pitchFamily="34" charset="0"/>
                <a:ea typeface="Aptos" panose="020B0004020202020204" pitchFamily="34" charset="0"/>
                <a:cs typeface="Times New Roman" panose="02020603050405020304" pitchFamily="18" charset="0"/>
              </a:rPr>
              <a:t>why</a:t>
            </a:r>
            <a:r>
              <a:rPr lang="en-GB" sz="1600" kern="100" dirty="0">
                <a:effectLst/>
                <a:latin typeface="Aptos" panose="020B0004020202020204" pitchFamily="34" charset="0"/>
                <a:ea typeface="Aptos" panose="020B0004020202020204" pitchFamily="34" charset="0"/>
                <a:cs typeface="Times New Roman" panose="02020603050405020304" pitchFamily="18" charset="0"/>
              </a:rPr>
              <a:t> the evidence is important</a:t>
            </a:r>
            <a:br>
              <a:rPr lang="en-GB" sz="1600" kern="100" dirty="0">
                <a:effectLst/>
                <a:latin typeface="Aptos" panose="020B0004020202020204" pitchFamily="34" charset="0"/>
                <a:ea typeface="Aptos" panose="020B0004020202020204" pitchFamily="34" charset="0"/>
                <a:cs typeface="Times New Roman" panose="02020603050405020304" pitchFamily="18" charset="0"/>
              </a:rPr>
            </a:br>
            <a:r>
              <a:rPr lang="en-GB" sz="1600" kern="100" dirty="0">
                <a:effectLst/>
                <a:latin typeface="Segoe UI Symbol" panose="020B0502040204020203" pitchFamily="34" charset="0"/>
                <a:ea typeface="Aptos" panose="020B0004020202020204" pitchFamily="34" charset="0"/>
                <a:cs typeface="Segoe UI Symbol" panose="020B0502040204020203" pitchFamily="34" charset="0"/>
              </a:rPr>
              <a:t>✔</a:t>
            </a:r>
            <a:r>
              <a:rPr lang="en-GB" sz="1600" kern="100" dirty="0">
                <a:effectLst/>
                <a:latin typeface="Aptos" panose="020B0004020202020204" pitchFamily="34" charset="0"/>
                <a:ea typeface="Aptos" panose="020B0004020202020204" pitchFamily="34" charset="0"/>
                <a:cs typeface="Times New Roman" panose="02020603050405020304" pitchFamily="18" charset="0"/>
              </a:rPr>
              <a:t> Explore meanings, emotions, and effects</a:t>
            </a:r>
            <a:br>
              <a:rPr lang="en-GB" sz="1600" kern="100" dirty="0">
                <a:effectLst/>
                <a:latin typeface="Aptos" panose="020B0004020202020204" pitchFamily="34" charset="0"/>
                <a:ea typeface="Aptos" panose="020B0004020202020204" pitchFamily="34" charset="0"/>
                <a:cs typeface="Times New Roman" panose="02020603050405020304" pitchFamily="18" charset="0"/>
              </a:rPr>
            </a:br>
            <a:r>
              <a:rPr lang="en-GB" sz="1600" kern="100" dirty="0">
                <a:effectLst/>
                <a:latin typeface="Segoe UI Symbol" panose="020B0502040204020203" pitchFamily="34" charset="0"/>
                <a:ea typeface="Aptos" panose="020B0004020202020204" pitchFamily="34" charset="0"/>
                <a:cs typeface="Segoe UI Symbol" panose="020B0502040204020203" pitchFamily="34" charset="0"/>
              </a:rPr>
              <a:t>✔</a:t>
            </a:r>
            <a:r>
              <a:rPr lang="en-GB" sz="1600" kern="100" dirty="0">
                <a:effectLst/>
                <a:latin typeface="Aptos" panose="020B0004020202020204" pitchFamily="34" charset="0"/>
                <a:ea typeface="Aptos" panose="020B0004020202020204" pitchFamily="34" charset="0"/>
                <a:cs typeface="Times New Roman" panose="02020603050405020304" pitchFamily="18" charset="0"/>
              </a:rPr>
              <a:t> Link back to the question</a:t>
            </a:r>
          </a:p>
        </p:txBody>
      </p:sp>
      <p:sp>
        <p:nvSpPr>
          <p:cNvPr id="47" name="TextBox 46">
            <a:extLst>
              <a:ext uri="{FF2B5EF4-FFF2-40B4-BE49-F238E27FC236}">
                <a16:creationId xmlns:a16="http://schemas.microsoft.com/office/drawing/2014/main" id="{015937ED-5324-F9E0-A153-2E6B6FBAE47D}"/>
              </a:ext>
            </a:extLst>
          </p:cNvPr>
          <p:cNvSpPr txBox="1"/>
          <p:nvPr/>
        </p:nvSpPr>
        <p:spPr>
          <a:xfrm>
            <a:off x="0" y="5458164"/>
            <a:ext cx="4270415" cy="1311321"/>
          </a:xfrm>
          <a:prstGeom prst="rect">
            <a:avLst/>
          </a:prstGeom>
          <a:noFill/>
        </p:spPr>
        <p:txBody>
          <a:bodyPr wrap="square">
            <a:spAutoFit/>
          </a:bodyPr>
          <a:lstStyle/>
          <a:p>
            <a:pPr>
              <a:lnSpc>
                <a:spcPct val="115000"/>
              </a:lnSpc>
              <a:spcAft>
                <a:spcPts val="800"/>
              </a:spcAft>
              <a:buNone/>
            </a:pPr>
            <a:r>
              <a:rPr lang="en-GB" sz="1600" b="1" kern="100" dirty="0">
                <a:effectLst/>
                <a:latin typeface="Segoe UI Emoji" panose="020B0502040204020203" pitchFamily="34" charset="0"/>
                <a:ea typeface="Aptos" panose="020B0004020202020204" pitchFamily="34" charset="0"/>
                <a:cs typeface="Segoe UI Emoji" panose="020B0502040204020203" pitchFamily="34" charset="0"/>
              </a:rPr>
              <a:t>🟧</a:t>
            </a:r>
            <a:r>
              <a:rPr lang="en-GB" sz="1600" b="1" kern="100" dirty="0">
                <a:effectLst/>
                <a:latin typeface="Aptos" panose="020B0004020202020204" pitchFamily="34" charset="0"/>
                <a:ea typeface="Aptos" panose="020B0004020202020204" pitchFamily="34" charset="0"/>
                <a:cs typeface="Times New Roman" panose="02020603050405020304" pitchFamily="18" charset="0"/>
              </a:rPr>
              <a:t> L – Link</a:t>
            </a: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buNone/>
            </a:pPr>
            <a:r>
              <a:rPr lang="en-GB" sz="1600" kern="100" dirty="0">
                <a:effectLst/>
                <a:latin typeface="Segoe UI Symbol" panose="020B0502040204020203" pitchFamily="34" charset="0"/>
                <a:ea typeface="Aptos" panose="020B0004020202020204" pitchFamily="34" charset="0"/>
                <a:cs typeface="Segoe UI Symbol" panose="020B0502040204020203" pitchFamily="34" charset="0"/>
              </a:rPr>
              <a:t>✔</a:t>
            </a:r>
            <a:r>
              <a:rPr lang="en-GB" sz="1600" kern="100" dirty="0">
                <a:effectLst/>
                <a:latin typeface="Aptos" panose="020B0004020202020204" pitchFamily="34" charset="0"/>
                <a:ea typeface="Aptos" panose="020B0004020202020204" pitchFamily="34" charset="0"/>
                <a:cs typeface="Times New Roman" panose="02020603050405020304" pitchFamily="18" charset="0"/>
              </a:rPr>
              <a:t> Link back to the </a:t>
            </a:r>
            <a:r>
              <a:rPr lang="en-GB" sz="1600" b="1" kern="100" dirty="0">
                <a:effectLst/>
                <a:latin typeface="Aptos" panose="020B0004020202020204" pitchFamily="34" charset="0"/>
                <a:ea typeface="Aptos" panose="020B0004020202020204" pitchFamily="34" charset="0"/>
                <a:cs typeface="Times New Roman" panose="02020603050405020304" pitchFamily="18" charset="0"/>
              </a:rPr>
              <a:t>question or theme</a:t>
            </a:r>
            <a:br>
              <a:rPr lang="en-GB" sz="1600" kern="100" dirty="0">
                <a:effectLst/>
                <a:latin typeface="Aptos" panose="020B0004020202020204" pitchFamily="34" charset="0"/>
                <a:ea typeface="Aptos" panose="020B0004020202020204" pitchFamily="34" charset="0"/>
                <a:cs typeface="Times New Roman" panose="02020603050405020304" pitchFamily="18" charset="0"/>
              </a:rPr>
            </a:br>
            <a:r>
              <a:rPr lang="en-GB" sz="1600" kern="100" dirty="0">
                <a:effectLst/>
                <a:latin typeface="Segoe UI Symbol" panose="020B0502040204020203" pitchFamily="34" charset="0"/>
                <a:ea typeface="Aptos" panose="020B0004020202020204" pitchFamily="34" charset="0"/>
                <a:cs typeface="Segoe UI Symbol" panose="020B0502040204020203" pitchFamily="34" charset="0"/>
              </a:rPr>
              <a:t>✔</a:t>
            </a:r>
            <a:r>
              <a:rPr lang="en-GB" sz="1600" kern="100" dirty="0">
                <a:effectLst/>
                <a:latin typeface="Aptos" panose="020B0004020202020204" pitchFamily="34" charset="0"/>
                <a:ea typeface="Aptos" panose="020B0004020202020204" pitchFamily="34" charset="0"/>
                <a:cs typeface="Times New Roman" panose="02020603050405020304" pitchFamily="18" charset="0"/>
              </a:rPr>
              <a:t> Mention Mullings’ message or intention</a:t>
            </a:r>
            <a:br>
              <a:rPr lang="en-GB" sz="1600" kern="100" dirty="0">
                <a:effectLst/>
                <a:latin typeface="Aptos" panose="020B0004020202020204" pitchFamily="34" charset="0"/>
                <a:ea typeface="Aptos" panose="020B0004020202020204" pitchFamily="34" charset="0"/>
                <a:cs typeface="Times New Roman" panose="02020603050405020304" pitchFamily="18" charset="0"/>
              </a:rPr>
            </a:br>
            <a:r>
              <a:rPr lang="en-GB" sz="1600" kern="100" dirty="0">
                <a:effectLst/>
                <a:latin typeface="Segoe UI Symbol" panose="020B0502040204020203" pitchFamily="34" charset="0"/>
                <a:ea typeface="Aptos" panose="020B0004020202020204" pitchFamily="34" charset="0"/>
                <a:cs typeface="Segoe UI Symbol" panose="020B0502040204020203" pitchFamily="34" charset="0"/>
              </a:rPr>
              <a:t>✔</a:t>
            </a:r>
            <a:r>
              <a:rPr lang="en-GB" sz="1600" kern="100" dirty="0">
                <a:effectLst/>
                <a:latin typeface="Aptos" panose="020B0004020202020204" pitchFamily="34" charset="0"/>
                <a:ea typeface="Aptos" panose="020B0004020202020204" pitchFamily="34" charset="0"/>
                <a:cs typeface="Times New Roman" panose="02020603050405020304" pitchFamily="18" charset="0"/>
              </a:rPr>
              <a:t> Show why this matters overall</a:t>
            </a:r>
          </a:p>
        </p:txBody>
      </p:sp>
      <p:grpSp>
        <p:nvGrpSpPr>
          <p:cNvPr id="48" name="Group 47">
            <a:extLst>
              <a:ext uri="{FF2B5EF4-FFF2-40B4-BE49-F238E27FC236}">
                <a16:creationId xmlns:a16="http://schemas.microsoft.com/office/drawing/2014/main" id="{F1DF9D5C-C788-2463-FD48-BE5292087E71}"/>
              </a:ext>
            </a:extLst>
          </p:cNvPr>
          <p:cNvGrpSpPr/>
          <p:nvPr/>
        </p:nvGrpSpPr>
        <p:grpSpPr>
          <a:xfrm>
            <a:off x="474835" y="904600"/>
            <a:ext cx="373674" cy="182912"/>
            <a:chOff x="3047717" y="3162424"/>
            <a:chExt cx="373674" cy="182912"/>
          </a:xfrm>
        </p:grpSpPr>
        <p:pic>
          <p:nvPicPr>
            <p:cNvPr id="49" name="Graphic 48" descr="Star with solid fill">
              <a:extLst>
                <a:ext uri="{FF2B5EF4-FFF2-40B4-BE49-F238E27FC236}">
                  <a16:creationId xmlns:a16="http://schemas.microsoft.com/office/drawing/2014/main" id="{FB74D28B-BBA2-A752-1442-4B4B8B803FF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47717" y="3162424"/>
              <a:ext cx="182912" cy="182912"/>
            </a:xfrm>
            <a:prstGeom prst="rect">
              <a:avLst/>
            </a:prstGeom>
          </p:spPr>
        </p:pic>
        <p:pic>
          <p:nvPicPr>
            <p:cNvPr id="50" name="Graphic 49" descr="Star with solid fill">
              <a:extLst>
                <a:ext uri="{FF2B5EF4-FFF2-40B4-BE49-F238E27FC236}">
                  <a16:creationId xmlns:a16="http://schemas.microsoft.com/office/drawing/2014/main" id="{9CEBA35A-A663-BC3B-6343-A69FA0E581E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238479" y="3162424"/>
              <a:ext cx="182912" cy="182912"/>
            </a:xfrm>
            <a:prstGeom prst="rect">
              <a:avLst/>
            </a:prstGeom>
          </p:spPr>
        </p:pic>
      </p:grpSp>
      <p:pic>
        <p:nvPicPr>
          <p:cNvPr id="27" name="Picture 26" descr="A group of people sitting at a table&#10;&#10;AI-generated content may be incorrect.">
            <a:extLst>
              <a:ext uri="{FF2B5EF4-FFF2-40B4-BE49-F238E27FC236}">
                <a16:creationId xmlns:a16="http://schemas.microsoft.com/office/drawing/2014/main" id="{DBE57C19-C730-B9D3-6FFD-1922909AAB7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944" y="1165590"/>
            <a:ext cx="5067021" cy="2922774"/>
          </a:xfrm>
          <a:prstGeom prst="rect">
            <a:avLst/>
          </a:prstGeom>
        </p:spPr>
      </p:pic>
      <p:sp>
        <p:nvSpPr>
          <p:cNvPr id="28" name="TextBox 27">
            <a:extLst>
              <a:ext uri="{FF2B5EF4-FFF2-40B4-BE49-F238E27FC236}">
                <a16:creationId xmlns:a16="http://schemas.microsoft.com/office/drawing/2014/main" id="{4E11BCBE-23BA-08EA-3852-1F7AE4F90BD2}"/>
              </a:ext>
            </a:extLst>
          </p:cNvPr>
          <p:cNvSpPr txBox="1"/>
          <p:nvPr/>
        </p:nvSpPr>
        <p:spPr>
          <a:xfrm>
            <a:off x="19945" y="3724396"/>
            <a:ext cx="3948214" cy="1596784"/>
          </a:xfrm>
          <a:prstGeom prst="rect">
            <a:avLst/>
          </a:prstGeom>
          <a:noFill/>
        </p:spPr>
        <p:txBody>
          <a:bodyPr wrap="square">
            <a:spAutoFit/>
          </a:bodyPr>
          <a:lstStyle/>
          <a:p>
            <a:pPr>
              <a:lnSpc>
                <a:spcPct val="115000"/>
              </a:lnSpc>
              <a:spcAft>
                <a:spcPts val="800"/>
              </a:spcAft>
              <a:buNone/>
            </a:pPr>
            <a:r>
              <a:rPr lang="en-GB" sz="1600" b="1" kern="100" dirty="0">
                <a:effectLst/>
                <a:latin typeface="Segoe UI Emoji" panose="020B0502040204020203" pitchFamily="34" charset="0"/>
                <a:ea typeface="Aptos" panose="020B0004020202020204" pitchFamily="34" charset="0"/>
                <a:cs typeface="Segoe UI Emoji" panose="020B0502040204020203" pitchFamily="34" charset="0"/>
              </a:rPr>
              <a:t>🟪</a:t>
            </a:r>
            <a:r>
              <a:rPr lang="en-GB" sz="1600" b="1" kern="100" dirty="0">
                <a:effectLst/>
                <a:latin typeface="Aptos" panose="020B0004020202020204" pitchFamily="34" charset="0"/>
                <a:ea typeface="Aptos" panose="020B0004020202020204" pitchFamily="34" charset="0"/>
                <a:cs typeface="Times New Roman" panose="02020603050405020304" pitchFamily="18" charset="0"/>
              </a:rPr>
              <a:t> Z – Zoom</a:t>
            </a: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buNone/>
            </a:pPr>
            <a:r>
              <a:rPr lang="en-GB" sz="1600" kern="100" dirty="0">
                <a:effectLst/>
                <a:latin typeface="Segoe UI Symbol" panose="020B0502040204020203" pitchFamily="34" charset="0"/>
                <a:ea typeface="Aptos" panose="020B0004020202020204" pitchFamily="34" charset="0"/>
                <a:cs typeface="Segoe UI Symbol" panose="020B0502040204020203" pitchFamily="34" charset="0"/>
              </a:rPr>
              <a:t>✔</a:t>
            </a:r>
            <a:r>
              <a:rPr lang="en-GB" sz="1600" kern="100" dirty="0">
                <a:effectLst/>
                <a:latin typeface="Aptos" panose="020B0004020202020204" pitchFamily="34" charset="0"/>
                <a:ea typeface="Aptos" panose="020B0004020202020204" pitchFamily="34" charset="0"/>
                <a:cs typeface="Times New Roman" panose="02020603050405020304" pitchFamily="18" charset="0"/>
              </a:rPr>
              <a:t> Zoom in on </a:t>
            </a:r>
            <a:r>
              <a:rPr lang="en-GB" sz="1600" b="1" kern="100" dirty="0">
                <a:effectLst/>
                <a:latin typeface="Aptos" panose="020B0004020202020204" pitchFamily="34" charset="0"/>
                <a:ea typeface="Aptos" panose="020B0004020202020204" pitchFamily="34" charset="0"/>
                <a:cs typeface="Times New Roman" panose="02020603050405020304" pitchFamily="18" charset="0"/>
              </a:rPr>
              <a:t>one word or detail</a:t>
            </a:r>
            <a:br>
              <a:rPr lang="en-GB" sz="1600" kern="100" dirty="0">
                <a:effectLst/>
                <a:latin typeface="Aptos" panose="020B0004020202020204" pitchFamily="34" charset="0"/>
                <a:ea typeface="Aptos" panose="020B0004020202020204" pitchFamily="34" charset="0"/>
                <a:cs typeface="Times New Roman" panose="02020603050405020304" pitchFamily="18" charset="0"/>
              </a:rPr>
            </a:br>
            <a:r>
              <a:rPr lang="en-GB" sz="1600" kern="100" dirty="0">
                <a:effectLst/>
                <a:latin typeface="Segoe UI Symbol" panose="020B0502040204020203" pitchFamily="34" charset="0"/>
                <a:ea typeface="Aptos" panose="020B0004020202020204" pitchFamily="34" charset="0"/>
                <a:cs typeface="Segoe UI Symbol" panose="020B0502040204020203" pitchFamily="34" charset="0"/>
              </a:rPr>
              <a:t>✔</a:t>
            </a:r>
            <a:r>
              <a:rPr lang="en-GB" sz="1600" kern="100" dirty="0">
                <a:effectLst/>
                <a:latin typeface="Aptos" panose="020B0004020202020204" pitchFamily="34" charset="0"/>
                <a:ea typeface="Aptos" panose="020B0004020202020204" pitchFamily="34" charset="0"/>
                <a:cs typeface="Times New Roman" panose="02020603050405020304" pitchFamily="18" charset="0"/>
              </a:rPr>
              <a:t> Analyse language, movement, or silence</a:t>
            </a:r>
            <a:br>
              <a:rPr lang="en-GB" sz="1600" kern="100" dirty="0">
                <a:effectLst/>
                <a:latin typeface="Aptos" panose="020B0004020202020204" pitchFamily="34" charset="0"/>
                <a:ea typeface="Aptos" panose="020B0004020202020204" pitchFamily="34" charset="0"/>
                <a:cs typeface="Times New Roman" panose="02020603050405020304" pitchFamily="18" charset="0"/>
              </a:rPr>
            </a:br>
            <a:r>
              <a:rPr lang="en-GB" sz="1600" kern="100" dirty="0">
                <a:effectLst/>
                <a:latin typeface="Segoe UI Symbol" panose="020B0502040204020203" pitchFamily="34" charset="0"/>
                <a:ea typeface="Aptos" panose="020B0004020202020204" pitchFamily="34" charset="0"/>
                <a:cs typeface="Segoe UI Symbol" panose="020B0502040204020203" pitchFamily="34" charset="0"/>
              </a:rPr>
              <a:t>✔</a:t>
            </a:r>
            <a:r>
              <a:rPr lang="en-GB" sz="1600" kern="100" dirty="0">
                <a:effectLst/>
                <a:latin typeface="Aptos" panose="020B0004020202020204" pitchFamily="34" charset="0"/>
                <a:ea typeface="Aptos" panose="020B0004020202020204" pitchFamily="34" charset="0"/>
                <a:cs typeface="Times New Roman" panose="02020603050405020304" pitchFamily="18" charset="0"/>
              </a:rPr>
              <a:t> Show perceptive thinking (Grade 7</a:t>
            </a:r>
            <a:r>
              <a:rPr lang="en-GB" sz="1600" kern="100" dirty="0">
                <a:effectLst/>
                <a:latin typeface="Aptos" panose="020B0004020202020204" pitchFamily="34" charset="0"/>
                <a:ea typeface="Aptos" panose="020B0004020202020204" pitchFamily="34" charset="0"/>
                <a:cs typeface="Aptos" panose="020B0004020202020204" pitchFamily="34" charset="0"/>
              </a:rPr>
              <a:t>–</a:t>
            </a:r>
            <a:r>
              <a:rPr lang="en-GB" sz="1600" kern="100" dirty="0">
                <a:effectLst/>
                <a:latin typeface="Aptos" panose="020B0004020202020204" pitchFamily="34" charset="0"/>
                <a:ea typeface="Aptos" panose="020B0004020202020204" pitchFamily="34" charset="0"/>
                <a:cs typeface="Times New Roman" panose="02020603050405020304" pitchFamily="18" charset="0"/>
              </a:rPr>
              <a:t>9 skill)</a:t>
            </a:r>
          </a:p>
        </p:txBody>
      </p:sp>
    </p:spTree>
    <p:extLst>
      <p:ext uri="{BB962C8B-B14F-4D97-AF65-F5344CB8AC3E}">
        <p14:creationId xmlns:p14="http://schemas.microsoft.com/office/powerpoint/2010/main" val="41596838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74EC2D-7962-8947-4C71-737F8DFCD4F2}"/>
            </a:ext>
          </a:extLst>
        </p:cNvPr>
        <p:cNvGrpSpPr/>
        <p:nvPr/>
      </p:nvGrpSpPr>
      <p:grpSpPr>
        <a:xfrm>
          <a:off x="0" y="0"/>
          <a:ext cx="0" cy="0"/>
          <a:chOff x="0" y="0"/>
          <a:chExt cx="0" cy="0"/>
        </a:xfrm>
      </p:grpSpPr>
      <p:pic>
        <p:nvPicPr>
          <p:cNvPr id="4" name="Picture 3" descr="A person in a suit and tie&#10;&#10;AI-generated content may be incorrect.">
            <a:extLst>
              <a:ext uri="{FF2B5EF4-FFF2-40B4-BE49-F238E27FC236}">
                <a16:creationId xmlns:a16="http://schemas.microsoft.com/office/drawing/2014/main" id="{23A4AA5F-267C-1CED-5FDC-40063B814B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2885" y="977629"/>
            <a:ext cx="3624370" cy="5775888"/>
          </a:xfrm>
          <a:prstGeom prst="rect">
            <a:avLst/>
          </a:prstGeom>
        </p:spPr>
      </p:pic>
      <p:sp>
        <p:nvSpPr>
          <p:cNvPr id="5" name="TextBox 4">
            <a:extLst>
              <a:ext uri="{FF2B5EF4-FFF2-40B4-BE49-F238E27FC236}">
                <a16:creationId xmlns:a16="http://schemas.microsoft.com/office/drawing/2014/main" id="{C2E7BC12-54E6-D7D1-4316-4C5C7B6B4D94}"/>
              </a:ext>
            </a:extLst>
          </p:cNvPr>
          <p:cNvSpPr txBox="1"/>
          <p:nvPr/>
        </p:nvSpPr>
        <p:spPr>
          <a:xfrm>
            <a:off x="239486" y="76200"/>
            <a:ext cx="11713027" cy="923330"/>
          </a:xfrm>
          <a:prstGeom prst="rect">
            <a:avLst/>
          </a:prstGeom>
          <a:noFill/>
        </p:spPr>
        <p:txBody>
          <a:bodyPr wrap="square" rtlCol="0">
            <a:spAutoFit/>
          </a:bodyPr>
          <a:lstStyle/>
          <a:p>
            <a:r>
              <a:rPr lang="en-GB" b="1" dirty="0"/>
              <a:t>PLENARY:</a:t>
            </a:r>
            <a:r>
              <a:rPr lang="en-GB" dirty="0"/>
              <a:t> Student Self-Assessment Grid (full word document provided) to complete as a class to consolidate learning and avoid any misconceptions. Use the </a:t>
            </a:r>
            <a:r>
              <a:rPr lang="en-GB" i="1" dirty="0"/>
              <a:t>Demystification document </a:t>
            </a:r>
            <a:r>
              <a:rPr lang="en-GB" dirty="0"/>
              <a:t>to help support students that require further clarity.</a:t>
            </a:r>
          </a:p>
        </p:txBody>
      </p:sp>
      <p:pic>
        <p:nvPicPr>
          <p:cNvPr id="7" name="Picture 6" descr="A self-assessment grid with text and images&#10;&#10;AI-generated content may be incorrect.">
            <a:extLst>
              <a:ext uri="{FF2B5EF4-FFF2-40B4-BE49-F238E27FC236}">
                <a16:creationId xmlns:a16="http://schemas.microsoft.com/office/drawing/2014/main" id="{FE99ADD7-CFDA-62DD-B575-13B346E1E77A}"/>
              </a:ext>
            </a:extLst>
          </p:cNvPr>
          <p:cNvPicPr>
            <a:picLocks noChangeAspect="1"/>
          </p:cNvPicPr>
          <p:nvPr/>
        </p:nvPicPr>
        <p:blipFill>
          <a:blip r:embed="rId3"/>
          <a:stretch>
            <a:fillRect/>
          </a:stretch>
        </p:blipFill>
        <p:spPr>
          <a:xfrm>
            <a:off x="5006629" y="901458"/>
            <a:ext cx="6945884" cy="5928231"/>
          </a:xfrm>
          <a:prstGeom prst="rect">
            <a:avLst/>
          </a:prstGeom>
        </p:spPr>
      </p:pic>
      <p:pic>
        <p:nvPicPr>
          <p:cNvPr id="10" name="Graphic 9" descr="Signature with solid fill">
            <a:extLst>
              <a:ext uri="{FF2B5EF4-FFF2-40B4-BE49-F238E27FC236}">
                <a16:creationId xmlns:a16="http://schemas.microsoft.com/office/drawing/2014/main" id="{A509C1DF-8024-B918-BF9D-12C143B581E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428513" y="977629"/>
            <a:ext cx="1132115" cy="1132115"/>
          </a:xfrm>
          <a:prstGeom prst="rect">
            <a:avLst/>
          </a:prstGeom>
        </p:spPr>
      </p:pic>
    </p:spTree>
    <p:extLst>
      <p:ext uri="{BB962C8B-B14F-4D97-AF65-F5344CB8AC3E}">
        <p14:creationId xmlns:p14="http://schemas.microsoft.com/office/powerpoint/2010/main" val="149640651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8</TotalTime>
  <Words>1548</Words>
  <Application>Microsoft Office PowerPoint</Application>
  <PresentationFormat>Widescreen</PresentationFormat>
  <Paragraphs>113</Paragraphs>
  <Slides>5</Slides>
  <Notes>0</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vt:i4>
      </vt:variant>
    </vt:vector>
  </HeadingPairs>
  <TitlesOfParts>
    <vt:vector size="13" baseType="lpstr">
      <vt:lpstr>Aptos</vt:lpstr>
      <vt:lpstr>Aptos Display</vt:lpstr>
      <vt:lpstr>Arial</vt:lpstr>
      <vt:lpstr>Gill Sans MT</vt:lpstr>
      <vt:lpstr>Segoe UI Emoji</vt:lpstr>
      <vt:lpstr>Segoe UI Symbol</vt:lpstr>
      <vt:lpstr>Symbol</vt: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 Mullings</dc:creator>
  <cp:lastModifiedBy>R Mullings</cp:lastModifiedBy>
  <cp:revision>4</cp:revision>
  <dcterms:created xsi:type="dcterms:W3CDTF">2025-12-28T12:16:24Z</dcterms:created>
  <dcterms:modified xsi:type="dcterms:W3CDTF">2025-12-29T00:04:46Z</dcterms:modified>
</cp:coreProperties>
</file>